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.xml" ContentType="application/vnd.openxmlformats-officedocument.presentationml.notesSlide+xml"/>
  <Override PartName="/ppt/tags/tag42.xml" ContentType="application/vnd.openxmlformats-officedocument.presentationml.tags+xml"/>
  <Override PartName="/ppt/notesSlides/notesSlide4.xml" ContentType="application/vnd.openxmlformats-officedocument.presentationml.notesSlide+xml"/>
  <Override PartName="/ppt/tags/tag43.xml" ContentType="application/vnd.openxmlformats-officedocument.presentationml.tags+xml"/>
  <Override PartName="/ppt/notesSlides/notesSlide5.xml" ContentType="application/vnd.openxmlformats-officedocument.presentationml.notesSlide+xml"/>
  <Override PartName="/ppt/tags/tag44.xml" ContentType="application/vnd.openxmlformats-officedocument.presentationml.tags+xml"/>
  <Override PartName="/ppt/notesSlides/notesSlide6.xml" ContentType="application/vnd.openxmlformats-officedocument.presentationml.notesSlide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tags/tag46.xml" ContentType="application/vnd.openxmlformats-officedocument.presentationml.tags+xml"/>
  <Override PartName="/ppt/notesSlides/notesSlide8.xml" ContentType="application/vnd.openxmlformats-officedocument.presentationml.notesSlide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62" r:id="rId3"/>
  </p:sldMasterIdLst>
  <p:notesMasterIdLst>
    <p:notesMasterId r:id="rId18"/>
  </p:notesMasterIdLst>
  <p:handoutMasterIdLst>
    <p:handoutMasterId r:id="rId19"/>
  </p:handoutMasterIdLst>
  <p:sldIdLst>
    <p:sldId id="266" r:id="rId4"/>
    <p:sldId id="270" r:id="rId5"/>
    <p:sldId id="271" r:id="rId6"/>
    <p:sldId id="288" r:id="rId7"/>
    <p:sldId id="285" r:id="rId8"/>
    <p:sldId id="286" r:id="rId9"/>
    <p:sldId id="287" r:id="rId10"/>
    <p:sldId id="281" r:id="rId11"/>
    <p:sldId id="282" r:id="rId12"/>
    <p:sldId id="283" r:id="rId13"/>
    <p:sldId id="284" r:id="rId14"/>
    <p:sldId id="289" r:id="rId15"/>
    <p:sldId id="279" r:id="rId16"/>
    <p:sldId id="278" r:id="rId17"/>
  </p:sldIdLst>
  <p:sldSz cx="12192000" cy="6858000"/>
  <p:notesSz cx="7104063" cy="10234613"/>
  <p:embeddedFontLst>
    <p:embeddedFont>
      <p:font typeface="Yu Gothic" panose="020B0400000000000000" pitchFamily="34" charset="-128"/>
      <p:regular r:id="rId20"/>
      <p:bold r:id="rId21"/>
    </p:embeddedFont>
    <p:embeddedFont>
      <p:font typeface="Yu Gothic Light" panose="020B0300000000000000" pitchFamily="34" charset="-128"/>
      <p:regular r:id="rId22"/>
    </p:embeddedFont>
    <p:embeddedFont>
      <p:font typeface="宋体" panose="02010600030101010101" pitchFamily="2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Cambria Math" panose="02040503050406030204" pitchFamily="18" charset="0"/>
      <p:regular r:id="rId26"/>
    </p:embeddedFont>
    <p:embeddedFont>
      <p:font typeface="Times New Roman Bold" panose="02020803070505020304" pitchFamily="18" charset="0"/>
      <p:bold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佳懿 吴" initials="佳吴" lastIdx="1" clrIdx="0"/>
  <p:cmAuthor id="2" name="lzh850829044@163.com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A86"/>
    <a:srgbClr val="043883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98" d="100"/>
          <a:sy n="98" d="100"/>
        </p:scale>
        <p:origin x="1158" y="78"/>
      </p:cViewPr>
      <p:guideLst>
        <p:guide orient="horz" pos="2108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FDD5D-92F2-47A6-B159-382A5B31572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27A8-4B02-72BD-65C3-94E1AE7D3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E75C4A-A787-315C-E0F3-6884B6A8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8A6468-C33B-6E6C-FC9E-25D13BEB4E7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2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D6EEA-EB3A-EC4C-9C9C-1AC7D4BBEE8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894079"/>
            <a:ext cx="12192000" cy="72000"/>
          </a:xfrm>
          <a:prstGeom prst="rect">
            <a:avLst/>
          </a:prstGeom>
          <a:solidFill>
            <a:srgbClr val="2C5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 algn="ctr">
              <a:defRPr sz="3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2025/7/25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2025/7/25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FA487-7A26-6146-B64C-F4204719ADB6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1698B-771E-D84B-AEFF-1231D96C81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7.xml"/><Relationship Id="rId6" Type="http://schemas.openxmlformats.org/officeDocument/2006/relationships/image" Target="../media/image1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8.xml"/><Relationship Id="rId6" Type="http://schemas.openxmlformats.org/officeDocument/2006/relationships/image" Target="../media/image12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video" Target="../media/media1.mp4"/><Relationship Id="rId7" Type="http://schemas.openxmlformats.org/officeDocument/2006/relationships/image" Target="../media/image38.jpg"/><Relationship Id="rId2" Type="http://schemas.microsoft.com/office/2007/relationships/media" Target="../media/media1.mp4"/><Relationship Id="rId1" Type="http://schemas.openxmlformats.org/officeDocument/2006/relationships/tags" Target="../tags/tag49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0.xml"/><Relationship Id="rId6" Type="http://schemas.openxmlformats.org/officeDocument/2006/relationships/image" Target="../media/image42.png"/><Relationship Id="rId11" Type="http://schemas.openxmlformats.org/officeDocument/2006/relationships/image" Target="../media/image5.png"/><Relationship Id="rId5" Type="http://schemas.openxmlformats.org/officeDocument/2006/relationships/image" Target="../media/image41.jpeg"/><Relationship Id="rId10" Type="http://schemas.openxmlformats.org/officeDocument/2006/relationships/image" Target="../media/image12.png"/><Relationship Id="rId4" Type="http://schemas.openxmlformats.org/officeDocument/2006/relationships/image" Target="../media/image40.emf"/><Relationship Id="rId9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tags" Target="../tags/tag34.xml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34" Type="http://schemas.openxmlformats.org/officeDocument/2006/relationships/image" Target="../media/image8.jpeg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tags" Target="../tags/tag33.xml"/><Relationship Id="rId33" Type="http://schemas.openxmlformats.org/officeDocument/2006/relationships/image" Target="../media/image7.jpeg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tags" Target="../tags/tag37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tags" Target="../tags/tag32.xml"/><Relationship Id="rId32" Type="http://schemas.openxmlformats.org/officeDocument/2006/relationships/notesSlide" Target="../notesSlides/notesSlide1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tags" Target="../tags/tag36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slideLayout" Target="../slideLayouts/slideLayout25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tags" Target="../tags/tag35.xml"/><Relationship Id="rId30" Type="http://schemas.openxmlformats.org/officeDocument/2006/relationships/tags" Target="../tags/tag38.xml"/><Relationship Id="rId8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41.xml"/><Relationship Id="rId7" Type="http://schemas.openxmlformats.org/officeDocument/2006/relationships/image" Target="../media/image13.jpe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emf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0.e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6.jpeg"/><Relationship Id="rId9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5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5.xml"/><Relationship Id="rId6" Type="http://schemas.openxmlformats.org/officeDocument/2006/relationships/image" Target="../media/image1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989965" y="5152390"/>
            <a:ext cx="9411335" cy="288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4605" algn="l" rtl="0" eaLnBrk="0">
              <a:lnSpc>
                <a:spcPct val="92000"/>
              </a:lnSpc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Times New Roman" panose="02020603050405020304" pitchFamily="18" charset="0"/>
              </a:rPr>
              <a:t>RBCC Team 9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Times New Roman" panose="02020603050405020304" pitchFamily="18" charset="0"/>
              </a:rPr>
              <a:t>：Jiaxuan Li、Jie Li、 Bolun Zhang、Jiahong He、Pengcheng Shen</a:t>
            </a:r>
            <a:r>
              <a:rPr lang="en-US" altLang="zh-CN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8212" y="5708058"/>
            <a:ext cx="6629710" cy="355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58212" y="4852211"/>
            <a:ext cx="6629710" cy="32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690" y="115570"/>
            <a:ext cx="683895" cy="6838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83690" y="1803846"/>
            <a:ext cx="10186670" cy="217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48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Smart Warehousing: </a:t>
            </a:r>
          </a:p>
          <a:p>
            <a:pPr algn="ctr" fontAlgn="base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48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微软雅黑" charset="-122"/>
                <a:cs typeface="Times New Roman" panose="02020503050405090304" charset="0"/>
              </a:rPr>
              <a:t>Intelligence-Driven, Data-Enabled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215" y="238760"/>
            <a:ext cx="17684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/>
          <p:nvPr/>
        </p:nvSpPr>
        <p:spPr>
          <a:xfrm>
            <a:off x="149796" y="276444"/>
            <a:ext cx="79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24"/>
          <p:cNvSpPr txBox="1"/>
          <p:nvPr/>
        </p:nvSpPr>
        <p:spPr>
          <a:xfrm>
            <a:off x="3954780" y="3993515"/>
            <a:ext cx="4596765" cy="1388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Climate Change: Melting glaciers, rising seas, and rampant disasters devastate ecosystems and health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.</a:t>
            </a:r>
          </a:p>
        </p:txBody>
      </p:sp>
      <p:graphicFrame>
        <p:nvGraphicFramePr>
          <p:cNvPr id="2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-1" y="6334782"/>
          <a:ext cx="12188824" cy="523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218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Corporate Research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Tech</a:t>
                      </a: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nical Analysis</a:t>
                      </a:r>
                      <a:endParaRPr lang="en-US" altLang="zh-CN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Arial" panose="020B0604020202090204" pitchFamily="34" charset="0"/>
                        </a:rPr>
                        <a:t>Product Overview</a:t>
                      </a:r>
                      <a:endParaRPr lang="en-US" altLang="zh-CN" sz="1600" kern="1200" dirty="0">
                        <a:solidFill>
                          <a:schemeClr val="bg1"/>
                        </a:solidFill>
                        <a:latin typeface="Times New Roman Bold" panose="02020503050405090304" charset="0"/>
                        <a:cs typeface="Times New Roman Bold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Team Introduction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直接连接符 33822"/>
          <p:cNvSpPr/>
          <p:nvPr/>
        </p:nvSpPr>
        <p:spPr>
          <a:xfrm>
            <a:off x="21049" y="568855"/>
            <a:ext cx="12188825" cy="0"/>
          </a:xfrm>
          <a:prstGeom prst="line">
            <a:avLst/>
          </a:prstGeom>
          <a:ln w="60325" cap="flat" cmpd="thinThick">
            <a:gradFill flip="none" rotWithShape="1">
              <a:gsLst>
                <a:gs pos="15000">
                  <a:srgbClr val="001F60"/>
                </a:gs>
                <a:gs pos="89000">
                  <a:schemeClr val="bg1"/>
                </a:gs>
              </a:gsLst>
              <a:lin ang="0" scaled="1"/>
              <a:tileRect/>
            </a:gra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49814" y="8207"/>
            <a:ext cx="944591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Arial" panose="020B0604020202090204" pitchFamily="34" charset="0"/>
              </a:rPr>
              <a:t>Product Overview</a:t>
            </a: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1833860" y="6029960"/>
            <a:ext cx="34353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>
                <a:latin typeface="Times New Roman" panose="02020503050405090304" charset="0"/>
                <a:cs typeface="Times New Roman" panose="02020503050405090304" charset="0"/>
              </a:rPr>
              <a:t>10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" y="1106805"/>
            <a:ext cx="5694045" cy="4282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0" y="1106805"/>
            <a:ext cx="6329045" cy="4275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C72A6B-C5F7-AAF6-071E-05FDDF62262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3241" y="86360"/>
            <a:ext cx="2099945" cy="669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9738CC-0E36-B234-64BB-23D8ADC69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7324" y="57203"/>
            <a:ext cx="683895" cy="683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/>
          <p:nvPr/>
        </p:nvSpPr>
        <p:spPr>
          <a:xfrm>
            <a:off x="149796" y="276444"/>
            <a:ext cx="79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24"/>
          <p:cNvSpPr txBox="1"/>
          <p:nvPr/>
        </p:nvSpPr>
        <p:spPr>
          <a:xfrm>
            <a:off x="3954780" y="3993515"/>
            <a:ext cx="4596765" cy="1388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Climate Change: Melting glaciers, rising seas, and rampant disasters devastate ecosystems and health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.</a:t>
            </a:r>
          </a:p>
        </p:txBody>
      </p:sp>
      <p:graphicFrame>
        <p:nvGraphicFramePr>
          <p:cNvPr id="2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-1" y="6334782"/>
          <a:ext cx="12188824" cy="523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218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Corporate Research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Tech</a:t>
                      </a: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nical Analysis</a:t>
                      </a:r>
                      <a:endParaRPr lang="en-US" altLang="zh-CN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Arial" panose="020B0604020202090204" pitchFamily="34" charset="0"/>
                        </a:rPr>
                        <a:t>Product Overview</a:t>
                      </a:r>
                      <a:endParaRPr lang="en-US" altLang="zh-CN" sz="1600" kern="1200" dirty="0">
                        <a:solidFill>
                          <a:schemeClr val="bg1"/>
                        </a:solidFill>
                        <a:latin typeface="Times New Roman Bold" panose="02020503050405090304" charset="0"/>
                        <a:cs typeface="Times New Roman Bold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Team Introduction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直接连接符 33822"/>
          <p:cNvSpPr/>
          <p:nvPr/>
        </p:nvSpPr>
        <p:spPr>
          <a:xfrm>
            <a:off x="21049" y="568855"/>
            <a:ext cx="12188825" cy="0"/>
          </a:xfrm>
          <a:prstGeom prst="line">
            <a:avLst/>
          </a:prstGeom>
          <a:ln w="60325" cap="flat" cmpd="thinThick">
            <a:gradFill flip="none" rotWithShape="1">
              <a:gsLst>
                <a:gs pos="15000">
                  <a:srgbClr val="001F60"/>
                </a:gs>
                <a:gs pos="89000">
                  <a:schemeClr val="bg1"/>
                </a:gs>
              </a:gsLst>
              <a:lin ang="0" scaled="1"/>
              <a:tileRect/>
            </a:gra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49814" y="8207"/>
            <a:ext cx="944591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Arial" panose="020B0604020202090204" pitchFamily="34" charset="0"/>
              </a:rPr>
              <a:t>Product Overview</a:t>
            </a: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1809095" y="6029960"/>
            <a:ext cx="368300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>
                <a:latin typeface="Times New Roman" panose="02020503050405090304" charset="0"/>
                <a:cs typeface="Times New Roman" panose="02020503050405090304" charset="0"/>
              </a:rPr>
              <a:t>11</a:t>
            </a:r>
          </a:p>
        </p:txBody>
      </p:sp>
      <p:pic>
        <p:nvPicPr>
          <p:cNvPr id="6" name="图片 5" descr="/Users/hjh/Library/Containers/com.kingsoft.wpsoffice.mac/Data/tmp/picturecompress_20250725140116/output_1.jp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0" y="1000125"/>
            <a:ext cx="3434715" cy="4580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365" y="1000125"/>
            <a:ext cx="3435350" cy="45808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BF8180-D161-E6F3-58DE-7C1DCE50330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3241" y="86360"/>
            <a:ext cx="2099945" cy="669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A2C462-18DA-8F82-BF9F-6E22FF0A7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7324" y="57203"/>
            <a:ext cx="683895" cy="6838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27283-18A2-1108-F353-DBB3FE425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>
            <a:extLst>
              <a:ext uri="{FF2B5EF4-FFF2-40B4-BE49-F238E27FC236}">
                <a16:creationId xmlns:a16="http://schemas.microsoft.com/office/drawing/2014/main" id="{088DED92-7F19-D920-9FE4-A930055BDD22}"/>
              </a:ext>
            </a:extLst>
          </p:cNvPr>
          <p:cNvSpPr txBox="1"/>
          <p:nvPr/>
        </p:nvSpPr>
        <p:spPr>
          <a:xfrm>
            <a:off x="149796" y="276444"/>
            <a:ext cx="79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24">
            <a:extLst>
              <a:ext uri="{FF2B5EF4-FFF2-40B4-BE49-F238E27FC236}">
                <a16:creationId xmlns:a16="http://schemas.microsoft.com/office/drawing/2014/main" id="{499C44E6-2D7B-B54A-CBE8-90109F37C40F}"/>
              </a:ext>
            </a:extLst>
          </p:cNvPr>
          <p:cNvSpPr txBox="1"/>
          <p:nvPr/>
        </p:nvSpPr>
        <p:spPr>
          <a:xfrm>
            <a:off x="3954780" y="3993515"/>
            <a:ext cx="4596765" cy="1388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Climate Change: Melting glaciers, rising seas, and rampant disasters devastate ecosystems and health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.</a:t>
            </a: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C16199A3-84A9-22B8-61E5-002996D29A98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-1" y="6334782"/>
          <a:ext cx="12188824" cy="523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218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Corporate Research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Tech</a:t>
                      </a: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nical Analysis</a:t>
                      </a:r>
                      <a:endParaRPr lang="en-US" altLang="zh-CN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Arial" panose="020B0604020202090204" pitchFamily="34" charset="0"/>
                        </a:rPr>
                        <a:t>Product Overview</a:t>
                      </a:r>
                      <a:endParaRPr lang="en-US" altLang="zh-CN" sz="1600" kern="1200" dirty="0">
                        <a:solidFill>
                          <a:schemeClr val="bg1"/>
                        </a:solidFill>
                        <a:latin typeface="Times New Roman Bold" panose="02020503050405090304" charset="0"/>
                        <a:cs typeface="Times New Roman Bold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Team Introduction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直接连接符 33822">
            <a:extLst>
              <a:ext uri="{FF2B5EF4-FFF2-40B4-BE49-F238E27FC236}">
                <a16:creationId xmlns:a16="http://schemas.microsoft.com/office/drawing/2014/main" id="{19149435-1CFB-3B2A-1822-01440A3E80C3}"/>
              </a:ext>
            </a:extLst>
          </p:cNvPr>
          <p:cNvSpPr/>
          <p:nvPr/>
        </p:nvSpPr>
        <p:spPr>
          <a:xfrm>
            <a:off x="21049" y="568855"/>
            <a:ext cx="12188825" cy="0"/>
          </a:xfrm>
          <a:prstGeom prst="line">
            <a:avLst/>
          </a:prstGeom>
          <a:ln w="60325" cap="flat" cmpd="thinThick">
            <a:gradFill flip="none" rotWithShape="1">
              <a:gsLst>
                <a:gs pos="15000">
                  <a:srgbClr val="001F60"/>
                </a:gs>
                <a:gs pos="89000">
                  <a:schemeClr val="bg1"/>
                </a:gs>
              </a:gsLst>
              <a:lin ang="0" scaled="1"/>
              <a:tileRect/>
            </a:gra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C62A2F-6F1A-F0BF-6D50-F6E9E878E125}"/>
              </a:ext>
            </a:extLst>
          </p:cNvPr>
          <p:cNvSpPr txBox="1"/>
          <p:nvPr/>
        </p:nvSpPr>
        <p:spPr>
          <a:xfrm>
            <a:off x="149814" y="8207"/>
            <a:ext cx="944591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Arial" panose="020B0604020202090204" pitchFamily="34" charset="0"/>
              </a:rPr>
              <a:t>Product Overview</a:t>
            </a: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344E36F-E44B-2979-1722-7393EF223DCE}"/>
              </a:ext>
            </a:extLst>
          </p:cNvPr>
          <p:cNvSpPr txBox="1"/>
          <p:nvPr/>
        </p:nvSpPr>
        <p:spPr>
          <a:xfrm>
            <a:off x="11809095" y="6029960"/>
            <a:ext cx="368300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>
                <a:latin typeface="Times New Roman" panose="02020503050405090304" charset="0"/>
                <a:cs typeface="Times New Roman" panose="02020503050405090304" charset="0"/>
              </a:rPr>
              <a:t>11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0DAAC44-6646-92CF-BAB8-10B41004254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87915" y="86360"/>
            <a:ext cx="2099945" cy="669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93F68D-6026-2FD8-1D39-65EC67C2BB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5" y="1527239"/>
            <a:ext cx="5147613" cy="3859200"/>
          </a:xfrm>
          <a:prstGeom prst="rect">
            <a:avLst/>
          </a:prstGeom>
        </p:spPr>
      </p:pic>
      <p:pic>
        <p:nvPicPr>
          <p:cNvPr id="9" name="9f3437ab898998f5df877226e455ba09">
            <a:hlinkClick r:id="" action="ppaction://media"/>
            <a:extLst>
              <a:ext uri="{FF2B5EF4-FFF2-40B4-BE49-F238E27FC236}">
                <a16:creationId xmlns:a16="http://schemas.microsoft.com/office/drawing/2014/main" id="{FD53733B-5CEA-4F34-F196-37A87CF7FAA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6200000">
            <a:off x="6678548" y="32928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6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/>
          <p:nvPr/>
        </p:nvSpPr>
        <p:spPr>
          <a:xfrm>
            <a:off x="149796" y="276444"/>
            <a:ext cx="79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24"/>
          <p:cNvSpPr txBox="1"/>
          <p:nvPr/>
        </p:nvSpPr>
        <p:spPr>
          <a:xfrm>
            <a:off x="3840480" y="3500120"/>
            <a:ext cx="4596765" cy="1388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Climate Change: Melting glaciers, rising seas, and rampant disasters devastate ecosystems and health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003" y="2207805"/>
            <a:ext cx="1208993" cy="1189803"/>
          </a:xfrm>
          <a:prstGeom prst="rect">
            <a:avLst/>
          </a:prstGeom>
        </p:spPr>
      </p:pic>
      <p:sp>
        <p:nvSpPr>
          <p:cNvPr id="3" name="直接连接符 33822"/>
          <p:cNvSpPr/>
          <p:nvPr/>
        </p:nvSpPr>
        <p:spPr>
          <a:xfrm>
            <a:off x="21049" y="568855"/>
            <a:ext cx="12188825" cy="0"/>
          </a:xfrm>
          <a:prstGeom prst="line">
            <a:avLst/>
          </a:prstGeom>
          <a:ln w="60325" cap="flat" cmpd="thinThick">
            <a:gradFill flip="none" rotWithShape="1">
              <a:gsLst>
                <a:gs pos="15000">
                  <a:srgbClr val="001F60"/>
                </a:gs>
                <a:gs pos="89000">
                  <a:schemeClr val="bg1"/>
                </a:gs>
              </a:gsLst>
              <a:lin ang="0" scaled="1"/>
              <a:tileRect/>
            </a:gra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49814" y="8207"/>
            <a:ext cx="944591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+mn-ea"/>
              </a:rPr>
              <a:t>Team Introduction</a:t>
            </a:r>
          </a:p>
          <a:p>
            <a:pPr marL="457200" indent="-457200" algn="l">
              <a:buClrTx/>
              <a:buSzTx/>
              <a:buFont typeface="Wingdings" panose="05000000000000000000" pitchFamily="2" charset="2"/>
              <a:buChar char="Ø"/>
            </a:pP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1809095" y="6029960"/>
            <a:ext cx="368300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>
                <a:latin typeface="Times New Roman" panose="02020503050405090304" charset="0"/>
                <a:cs typeface="Times New Roman" panose="02020503050405090304" charset="0"/>
              </a:rPr>
              <a:t>12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-1" y="6347482"/>
          <a:ext cx="12188824" cy="510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054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Corporate Research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Tech</a:t>
                      </a: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nical Analysis</a:t>
                      </a:r>
                      <a:endParaRPr lang="en-US" altLang="zh-CN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Product Overview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+mn-ea"/>
                        </a:rPr>
                        <a:t>Team Introduction</a:t>
                      </a:r>
                      <a:endParaRPr lang="en-US" altLang="zh-CN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-1" y="6334782"/>
          <a:ext cx="4062941" cy="523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3218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图片 6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90" y="961390"/>
            <a:ext cx="1223010" cy="176022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1318260" y="1383665"/>
            <a:ext cx="27381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Name</a:t>
            </a:r>
            <a:r>
              <a:rPr lang="zh-CN" altLang="en-US" sz="1600"/>
              <a:t>: Pengcheng Shen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Major</a:t>
            </a:r>
            <a:r>
              <a:rPr lang="zh-CN" altLang="en-US" sz="1600"/>
              <a:t>: Mathematics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Role</a:t>
            </a:r>
            <a:r>
              <a:rPr lang="zh-CN" altLang="en-US" sz="1600"/>
              <a:t>: Algorithm design</a:t>
            </a:r>
          </a:p>
        </p:txBody>
      </p:sp>
      <p:pic>
        <p:nvPicPr>
          <p:cNvPr id="68" name="图片 67" descr="upload_post_object_v2_33661811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15954" t="1595" r="15422" b="5318"/>
          <a:stretch>
            <a:fillRect/>
          </a:stretch>
        </p:blipFill>
        <p:spPr>
          <a:xfrm>
            <a:off x="3967480" y="928370"/>
            <a:ext cx="1354455" cy="179324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970" y="3648710"/>
            <a:ext cx="1354455" cy="190500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BFF">
                  <a:alpha val="100000"/>
                </a:srgbClr>
              </a:clrFrom>
              <a:clrTo>
                <a:srgbClr val="FFFB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2125" y="961390"/>
            <a:ext cx="1343660" cy="1792605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5321935" y="1293495"/>
            <a:ext cx="29749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Name</a:t>
            </a:r>
            <a:r>
              <a:rPr lang="zh-CN" altLang="en-US" sz="1600"/>
              <a:t>: Jiahong He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Major</a:t>
            </a:r>
            <a:r>
              <a:rPr lang="zh-CN" altLang="en-US" sz="1600"/>
              <a:t>: Business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Role</a:t>
            </a:r>
            <a:r>
              <a:rPr lang="zh-CN" altLang="en-US" sz="1600"/>
              <a:t>: Business analysis</a:t>
            </a:r>
            <a:r>
              <a:rPr lang="en-US" altLang="zh-CN" sz="1600"/>
              <a:t> and </a:t>
            </a:r>
            <a:r>
              <a:rPr sz="1600"/>
              <a:t>PPT design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9455785" y="1228725"/>
            <a:ext cx="2830830" cy="1759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>
                <a:sym typeface="+mn-ea"/>
              </a:rPr>
              <a:t>Name</a:t>
            </a:r>
            <a:r>
              <a:rPr lang="zh-CN" altLang="en-US" sz="1600">
                <a:sym typeface="+mn-ea"/>
              </a:rPr>
              <a:t>：Li Jie</a:t>
            </a:r>
            <a:endParaRPr lang="zh-CN" altLang="en-US" sz="1600"/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>
                <a:sym typeface="+mn-ea"/>
              </a:rPr>
              <a:t>Major</a:t>
            </a:r>
            <a:r>
              <a:rPr lang="zh-CN" altLang="en-US" sz="1600">
                <a:sym typeface="+mn-ea"/>
              </a:rPr>
              <a:t>: Robotics Engineering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>
                <a:sym typeface="+mn-ea"/>
              </a:rPr>
              <a:t>Role</a:t>
            </a:r>
            <a:r>
              <a:rPr lang="zh-CN" altLang="en-US" sz="1600">
                <a:sym typeface="+mn-ea"/>
              </a:rPr>
              <a:t>: Vehicle hardware and control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2120265" y="3661410"/>
            <a:ext cx="3760470" cy="1308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Name</a:t>
            </a:r>
            <a:r>
              <a:rPr lang="zh-CN" altLang="en-US" sz="1600"/>
              <a:t>: Jiaxuan Li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Majo</a:t>
            </a:r>
            <a:r>
              <a:rPr lang="zh-CN" altLang="en-US" sz="1600"/>
              <a:t>r: Electronic Information Engineering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Role</a:t>
            </a:r>
            <a:r>
              <a:rPr lang="zh-CN" altLang="en-US" sz="1600"/>
              <a:t>: System development and forecasting algorithm design</a:t>
            </a: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9">
            <a:clrChange>
              <a:clrFrom>
                <a:srgbClr val="ECE4E1">
                  <a:alpha val="100000"/>
                </a:srgbClr>
              </a:clrFrom>
              <a:clrTo>
                <a:srgbClr val="ECE4E1">
                  <a:alpha val="100000"/>
                  <a:alpha val="0"/>
                </a:srgbClr>
              </a:clrTo>
            </a:clrChange>
          </a:blip>
          <a:srcRect l="8642" r="12841" b="1650"/>
          <a:stretch>
            <a:fillRect/>
          </a:stretch>
        </p:blipFill>
        <p:spPr>
          <a:xfrm>
            <a:off x="6224905" y="3194685"/>
            <a:ext cx="1410970" cy="2359025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7814945" y="3648710"/>
            <a:ext cx="388747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Name</a:t>
            </a:r>
            <a:r>
              <a:rPr lang="zh-CN" altLang="en-US" sz="1600"/>
              <a:t>: Bolun Zhang 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Major</a:t>
            </a:r>
            <a:r>
              <a:rPr lang="zh-CN" altLang="en-US" sz="1600"/>
              <a:t>: Intelligent Perception Engineering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/>
              <a:t>Role</a:t>
            </a:r>
            <a:r>
              <a:rPr lang="zh-CN" altLang="en-US" sz="1600"/>
              <a:t>: visual algorithms and auxiliary hardware debugging</a:t>
            </a:r>
          </a:p>
          <a:p>
            <a:pPr algn="l">
              <a:buClrTx/>
              <a:buSzTx/>
              <a:buFontTx/>
            </a:pPr>
            <a:endParaRPr lang="zh-CN" altLang="en-US" sz="16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A5C088-D907-EBCE-D3A5-0D84999D893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3241" y="86360"/>
            <a:ext cx="2099945" cy="669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59E765-54DB-67B4-7F40-E0DE684CB5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7324" y="57203"/>
            <a:ext cx="683895" cy="6838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picture 20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022" name="picture 2022"/>
          <p:cNvPicPr>
            <a:picLocks noChangeAspect="1"/>
          </p:cNvPicPr>
          <p:nvPr/>
        </p:nvPicPr>
        <p:blipFill>
          <a:blip r:embed="rId3"/>
          <a:srcRect t="13579"/>
          <a:stretch>
            <a:fillRect/>
          </a:stretch>
        </p:blipFill>
        <p:spPr>
          <a:xfrm rot="21600000">
            <a:off x="-19050" y="0"/>
            <a:ext cx="11643995" cy="6858000"/>
          </a:xfrm>
          <a:prstGeom prst="rect">
            <a:avLst/>
          </a:prstGeom>
        </p:spPr>
      </p:pic>
      <p:pic>
        <p:nvPicPr>
          <p:cNvPr id="2042" name="picture 20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0552" y="5875998"/>
            <a:ext cx="6602230" cy="35799"/>
          </a:xfrm>
          <a:prstGeom prst="rect">
            <a:avLst/>
          </a:prstGeom>
        </p:spPr>
      </p:pic>
      <p:pic>
        <p:nvPicPr>
          <p:cNvPr id="2044" name="picture 20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0496" y="5206683"/>
            <a:ext cx="6564214" cy="3579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470" y="240665"/>
            <a:ext cx="1768475" cy="466725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1776730" y="5402580"/>
            <a:ext cx="9411335" cy="288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4605" algn="l" rtl="0" eaLnBrk="0">
              <a:lnSpc>
                <a:spcPct val="92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Team 9</a:t>
            </a:r>
            <a:r>
              <a:rPr lang="zh-CN" altLang="en-US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：Jiaxuan Li、Jie Li、 Bolun Zhang、Jiahong He、Pengcheng Shen</a:t>
            </a:r>
            <a:r>
              <a:rPr lang="en-US" altLang="zh-CN" sz="1700" dirty="0">
                <a:latin typeface="微软雅黑"/>
                <a:ea typeface="微软雅黑"/>
                <a:cs typeface="微软雅黑"/>
              </a:rPr>
              <a:t>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3507" y="2221764"/>
            <a:ext cx="4992337" cy="111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5"/>
              </a:lnSpc>
              <a:buClrTx/>
              <a:buSzTx/>
              <a:buFontTx/>
            </a:pPr>
            <a:r>
              <a:rPr lang="en-US" sz="6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503050405090304" charset="0"/>
                <a:ea typeface="思源宋体 CN Heavy" panose="02020900000000000000" charset="-122"/>
                <a:cs typeface="Times New Roman" panose="02020503050405090304" charset="0"/>
              </a:rPr>
              <a:t>THANKS!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4945" y="115570"/>
            <a:ext cx="683895" cy="683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2" y="0"/>
            <a:ext cx="3047350" cy="68580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4" name="组合 3"/>
          <p:cNvGrpSpPr/>
          <p:nvPr/>
        </p:nvGrpSpPr>
        <p:grpSpPr>
          <a:xfrm>
            <a:off x="3436457" y="1359454"/>
            <a:ext cx="3940986" cy="1403614"/>
            <a:chOff x="7202" y="2771"/>
            <a:chExt cx="6206" cy="2210"/>
          </a:xfrm>
        </p:grpSpPr>
        <p:cxnSp>
          <p:nvCxnSpPr>
            <p:cNvPr id="19" name="直接连接符 18"/>
            <p:cNvCxnSpPr/>
            <p:nvPr>
              <p:custDataLst>
                <p:tags r:id="rId26"/>
              </p:custDataLst>
            </p:nvPr>
          </p:nvCxnSpPr>
          <p:spPr>
            <a:xfrm>
              <a:off x="8237" y="2901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10"/>
            <p:cNvSpPr/>
            <p:nvPr>
              <p:custDataLst>
                <p:tags r:id="rId27"/>
              </p:custDataLst>
            </p:nvPr>
          </p:nvSpPr>
          <p:spPr>
            <a:xfrm>
              <a:off x="8347" y="3375"/>
              <a:ext cx="5061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053C8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charset="0"/>
                  <a:ea typeface="思源黑体 CN Regular" panose="020B0500000000000000" pitchFamily="34" charset="-122"/>
                  <a:cs typeface="Times New Roman" panose="02020503050405090304" charset="0"/>
                </a:rPr>
                <a:t>Corporate Research</a:t>
              </a:r>
            </a:p>
          </p:txBody>
        </p:sp>
        <p:sp>
          <p:nvSpPr>
            <p:cNvPr id="23" name="Rectangle 10"/>
            <p:cNvSpPr/>
            <p:nvPr>
              <p:custDataLst>
                <p:tags r:id="rId28"/>
              </p:custDataLst>
            </p:nvPr>
          </p:nvSpPr>
          <p:spPr>
            <a:xfrm>
              <a:off x="8392" y="4095"/>
              <a:ext cx="2419" cy="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400" dirty="0">
                  <a:solidFill>
                    <a:srgbClr val="0C2136"/>
                  </a:solidFill>
                  <a:latin typeface="Times New Roman" panose="02020503050405090304" charset="0"/>
                  <a:ea typeface="思源黑体 CN Light" panose="020B0300000000000000" pitchFamily="34" charset="-122"/>
                  <a:cs typeface="Times New Roman" panose="02020503050405090304" charset="0"/>
                </a:rPr>
                <a:t>PART ONE</a:t>
              </a:r>
            </a:p>
          </p:txBody>
        </p:sp>
        <p:sp>
          <p:nvSpPr>
            <p:cNvPr id="24" name="Rectangle 10"/>
            <p:cNvSpPr/>
            <p:nvPr>
              <p:custDataLst>
                <p:tags r:id="rId29"/>
              </p:custDataLst>
            </p:nvPr>
          </p:nvSpPr>
          <p:spPr>
            <a:xfrm>
              <a:off x="7202" y="2771"/>
              <a:ext cx="951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0C213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Lato Black" panose="020F0502020204030203" pitchFamily="34" charset="0"/>
                </a:rPr>
                <a:t>01</a:t>
              </a:r>
              <a:endParaRPr lang="id-ID" sz="2400" dirty="0">
                <a:solidFill>
                  <a:srgbClr val="0C213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Black" panose="020F0502020204030203" pitchFamily="34" charset="0"/>
              </a:endParaRPr>
            </a:p>
          </p:txBody>
        </p:sp>
        <p:cxnSp>
          <p:nvCxnSpPr>
            <p:cNvPr id="46" name="直接连接符 45"/>
            <p:cNvCxnSpPr/>
            <p:nvPr>
              <p:custDataLst>
                <p:tags r:id="rId30"/>
              </p:custDataLst>
            </p:nvPr>
          </p:nvCxnSpPr>
          <p:spPr>
            <a:xfrm>
              <a:off x="8034" y="3593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7548763" y="3155101"/>
            <a:ext cx="4352407" cy="1404548"/>
            <a:chOff x="11887" y="5759"/>
            <a:chExt cx="6854" cy="2212"/>
          </a:xfrm>
        </p:grpSpPr>
        <p:sp>
          <p:nvSpPr>
            <p:cNvPr id="32" name="Rectangle 10"/>
            <p:cNvSpPr/>
            <p:nvPr>
              <p:custDataLst>
                <p:tags r:id="rId21"/>
              </p:custDataLst>
            </p:nvPr>
          </p:nvSpPr>
          <p:spPr>
            <a:xfrm>
              <a:off x="13050" y="6472"/>
              <a:ext cx="5691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800" dirty="0">
                  <a:solidFill>
                    <a:srgbClr val="053C8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charset="0"/>
                  <a:ea typeface="思源黑体 CN Regular" panose="020B0500000000000000" pitchFamily="34" charset="-122"/>
                  <a:cs typeface="Times New Roman" panose="02020503050405090304" charset="0"/>
                  <a:sym typeface="Arial" panose="020B0604020202090204" pitchFamily="34" charset="0"/>
                </a:rPr>
                <a:t>Business Analysis</a:t>
              </a:r>
            </a:p>
          </p:txBody>
        </p:sp>
        <p:sp>
          <p:nvSpPr>
            <p:cNvPr id="33" name="Rectangle 10"/>
            <p:cNvSpPr/>
            <p:nvPr>
              <p:custDataLst>
                <p:tags r:id="rId22"/>
              </p:custDataLst>
            </p:nvPr>
          </p:nvSpPr>
          <p:spPr>
            <a:xfrm>
              <a:off x="13095" y="7192"/>
              <a:ext cx="3397" cy="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ClrTx/>
                <a:buSzTx/>
                <a:buFontTx/>
              </a:pPr>
              <a:r>
                <a:rPr lang="en-US" altLang="zh-CN" sz="1400" dirty="0">
                  <a:solidFill>
                    <a:srgbClr val="0C2136"/>
                  </a:solidFill>
                  <a:latin typeface="Times New Roman" panose="02020503050405090304" charset="0"/>
                  <a:ea typeface="思源黑体 CN Light" panose="020B0300000000000000" pitchFamily="34" charset="-122"/>
                  <a:cs typeface="Times New Roman" panose="02020503050405090304" charset="0"/>
                </a:rPr>
                <a:t>PART FOUR</a:t>
              </a:r>
            </a:p>
          </p:txBody>
        </p:sp>
        <p:cxnSp>
          <p:nvCxnSpPr>
            <p:cNvPr id="36" name="直接连接符 35"/>
            <p:cNvCxnSpPr/>
            <p:nvPr>
              <p:custDataLst>
                <p:tags r:id="rId23"/>
              </p:custDataLst>
            </p:nvPr>
          </p:nvCxnSpPr>
          <p:spPr>
            <a:xfrm>
              <a:off x="12922" y="5889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10"/>
            <p:cNvSpPr/>
            <p:nvPr>
              <p:custDataLst>
                <p:tags r:id="rId24"/>
              </p:custDataLst>
            </p:nvPr>
          </p:nvSpPr>
          <p:spPr>
            <a:xfrm>
              <a:off x="11887" y="5759"/>
              <a:ext cx="951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0C213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Lato Black" panose="020F0502020204030203" pitchFamily="34" charset="0"/>
                </a:rPr>
                <a:t>04</a:t>
              </a:r>
              <a:endParaRPr lang="id-ID" sz="2400" dirty="0">
                <a:solidFill>
                  <a:srgbClr val="0C213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Black" panose="020F0502020204030203" pitchFamily="34" charset="0"/>
              </a:endParaRPr>
            </a:p>
          </p:txBody>
        </p:sp>
        <p:cxnSp>
          <p:nvCxnSpPr>
            <p:cNvPr id="48" name="直接连接符 47"/>
            <p:cNvCxnSpPr/>
            <p:nvPr>
              <p:custDataLst>
                <p:tags r:id="rId25"/>
              </p:custDataLst>
            </p:nvPr>
          </p:nvCxnSpPr>
          <p:spPr>
            <a:xfrm>
              <a:off x="12710" y="6583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3468207" y="3155101"/>
            <a:ext cx="4236883" cy="1404549"/>
            <a:chOff x="7202" y="5759"/>
            <a:chExt cx="6672" cy="2212"/>
          </a:xfrm>
        </p:grpSpPr>
        <p:sp>
          <p:nvSpPr>
            <p:cNvPr id="27" name="Rectangle 10"/>
            <p:cNvSpPr/>
            <p:nvPr>
              <p:custDataLst>
                <p:tags r:id="rId16"/>
              </p:custDataLst>
            </p:nvPr>
          </p:nvSpPr>
          <p:spPr>
            <a:xfrm>
              <a:off x="8363" y="6472"/>
              <a:ext cx="5511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800" dirty="0">
                  <a:solidFill>
                    <a:srgbClr val="053C8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charset="0"/>
                  <a:ea typeface="思源黑体 CN Regular" panose="020B0500000000000000" pitchFamily="34" charset="-122"/>
                  <a:cs typeface="Times New Roman" panose="02020503050405090304" charset="0"/>
                  <a:sym typeface="Arial" panose="020B0604020202090204" pitchFamily="34" charset="0"/>
                </a:rPr>
                <a:t>Product Overview</a:t>
              </a:r>
            </a:p>
          </p:txBody>
        </p:sp>
        <p:cxnSp>
          <p:nvCxnSpPr>
            <p:cNvPr id="31" name="直接连接符 30"/>
            <p:cNvCxnSpPr/>
            <p:nvPr>
              <p:custDataLst>
                <p:tags r:id="rId17"/>
              </p:custDataLst>
            </p:nvPr>
          </p:nvCxnSpPr>
          <p:spPr>
            <a:xfrm>
              <a:off x="8237" y="5889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10"/>
            <p:cNvSpPr/>
            <p:nvPr>
              <p:custDataLst>
                <p:tags r:id="rId18"/>
              </p:custDataLst>
            </p:nvPr>
          </p:nvSpPr>
          <p:spPr>
            <a:xfrm>
              <a:off x="7202" y="5759"/>
              <a:ext cx="951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0C213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Lato Black" panose="020F0502020204030203" pitchFamily="34" charset="0"/>
                </a:rPr>
                <a:t>03</a:t>
              </a:r>
              <a:endParaRPr lang="id-ID" sz="2400" dirty="0">
                <a:solidFill>
                  <a:srgbClr val="0C213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Black" panose="020F0502020204030203" pitchFamily="34" charset="0"/>
              </a:endParaRPr>
            </a:p>
          </p:txBody>
        </p:sp>
        <p:cxnSp>
          <p:nvCxnSpPr>
            <p:cNvPr id="47" name="直接连接符 46"/>
            <p:cNvCxnSpPr/>
            <p:nvPr>
              <p:custDataLst>
                <p:tags r:id="rId19"/>
              </p:custDataLst>
            </p:nvPr>
          </p:nvCxnSpPr>
          <p:spPr>
            <a:xfrm>
              <a:off x="8034" y="6583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10"/>
            <p:cNvSpPr/>
            <p:nvPr>
              <p:custDataLst>
                <p:tags r:id="rId20"/>
              </p:custDataLst>
            </p:nvPr>
          </p:nvSpPr>
          <p:spPr>
            <a:xfrm>
              <a:off x="8435" y="7211"/>
              <a:ext cx="2786" cy="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ClrTx/>
                <a:buSzTx/>
                <a:buFontTx/>
              </a:pPr>
              <a:r>
                <a:rPr lang="en-US" altLang="zh-CN" sz="1400" dirty="0">
                  <a:solidFill>
                    <a:srgbClr val="0C2136"/>
                  </a:solidFill>
                  <a:latin typeface="Times New Roman" panose="02020503050405090304" charset="0"/>
                  <a:ea typeface="思源黑体 CN Light" panose="020B0300000000000000" pitchFamily="34" charset="-122"/>
                  <a:cs typeface="Times New Roman" panose="02020503050405090304" charset="0"/>
                </a:rPr>
                <a:t>PART THREE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548128" y="1372154"/>
            <a:ext cx="4280652" cy="1403615"/>
            <a:chOff x="11887" y="2771"/>
            <a:chExt cx="6741" cy="2210"/>
          </a:xfrm>
        </p:grpSpPr>
        <p:cxnSp>
          <p:nvCxnSpPr>
            <p:cNvPr id="26" name="直接连接符 25"/>
            <p:cNvCxnSpPr/>
            <p:nvPr>
              <p:custDataLst>
                <p:tags r:id="rId11"/>
              </p:custDataLst>
            </p:nvPr>
          </p:nvCxnSpPr>
          <p:spPr>
            <a:xfrm>
              <a:off x="12922" y="2901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10"/>
            <p:cNvSpPr/>
            <p:nvPr>
              <p:custDataLst>
                <p:tags r:id="rId12"/>
              </p:custDataLst>
            </p:nvPr>
          </p:nvSpPr>
          <p:spPr>
            <a:xfrm>
              <a:off x="11887" y="2771"/>
              <a:ext cx="951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0C213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Lato Black" panose="020F0502020204030203" pitchFamily="34" charset="0"/>
                </a:rPr>
                <a:t>02</a:t>
              </a:r>
              <a:endParaRPr lang="id-ID" sz="2400" dirty="0">
                <a:solidFill>
                  <a:srgbClr val="0C213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Black" panose="020F0502020204030203" pitchFamily="34" charset="0"/>
              </a:endParaRPr>
            </a:p>
          </p:txBody>
        </p:sp>
        <p:cxnSp>
          <p:nvCxnSpPr>
            <p:cNvPr id="45" name="直接连接符 44"/>
            <p:cNvCxnSpPr/>
            <p:nvPr>
              <p:custDataLst>
                <p:tags r:id="rId13"/>
              </p:custDataLst>
            </p:nvPr>
          </p:nvCxnSpPr>
          <p:spPr>
            <a:xfrm>
              <a:off x="12719" y="3593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10"/>
            <p:cNvSpPr/>
            <p:nvPr>
              <p:custDataLst>
                <p:tags r:id="rId14"/>
              </p:custDataLst>
            </p:nvPr>
          </p:nvSpPr>
          <p:spPr>
            <a:xfrm>
              <a:off x="13106" y="3375"/>
              <a:ext cx="5522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800" dirty="0">
                  <a:solidFill>
                    <a:srgbClr val="053C8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charset="0"/>
                  <a:ea typeface="思源黑体 CN Regular" panose="020B0500000000000000" pitchFamily="34" charset="-122"/>
                  <a:cs typeface="Times New Roman" panose="02020503050405090304" charset="0"/>
                </a:rPr>
                <a:t>Technical Analysis</a:t>
              </a:r>
            </a:p>
          </p:txBody>
        </p:sp>
        <p:sp>
          <p:nvSpPr>
            <p:cNvPr id="56" name="Rectangle 10"/>
            <p:cNvSpPr/>
            <p:nvPr>
              <p:custDataLst>
                <p:tags r:id="rId15"/>
              </p:custDataLst>
            </p:nvPr>
          </p:nvSpPr>
          <p:spPr>
            <a:xfrm>
              <a:off x="13151" y="4095"/>
              <a:ext cx="2419" cy="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ClrTx/>
                <a:buSzTx/>
                <a:buFontTx/>
              </a:pPr>
              <a:r>
                <a:rPr lang="en-US" altLang="zh-CN" sz="1400" dirty="0">
                  <a:solidFill>
                    <a:srgbClr val="0C2136"/>
                  </a:solidFill>
                  <a:latin typeface="Times New Roman" panose="02020503050405090304" charset="0"/>
                  <a:ea typeface="思源黑体 CN Light" panose="020B0300000000000000" pitchFamily="34" charset="-122"/>
                  <a:cs typeface="Times New Roman" panose="02020503050405090304" charset="0"/>
                </a:rPr>
                <a:t>PART TWO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482294" y="300942"/>
            <a:ext cx="944591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en-US" altLang="zh-CN" sz="2800" b="1" dirty="0">
                <a:solidFill>
                  <a:srgbClr val="033A86"/>
                </a:solidFill>
                <a:latin typeface="Times New Roman" panose="02020503050405090304" charset="0"/>
                <a:cs typeface="Times New Roman" panose="02020503050405090304" charset="0"/>
              </a:rPr>
              <a:t>Contents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482223" y="5053751"/>
            <a:ext cx="4352407" cy="1404548"/>
            <a:chOff x="11887" y="5759"/>
            <a:chExt cx="6854" cy="2212"/>
          </a:xfrm>
        </p:grpSpPr>
        <p:sp>
          <p:nvSpPr>
            <p:cNvPr id="16" name="Rectangle 10"/>
            <p:cNvSpPr/>
            <p:nvPr>
              <p:custDataLst>
                <p:tags r:id="rId6"/>
              </p:custDataLst>
            </p:nvPr>
          </p:nvSpPr>
          <p:spPr>
            <a:xfrm>
              <a:off x="13050" y="6472"/>
              <a:ext cx="5691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ClrTx/>
                <a:buSzTx/>
                <a:buFontTx/>
              </a:pPr>
              <a:r>
                <a:rPr lang="zh-CN" altLang="en-US" sz="2800" dirty="0">
                  <a:solidFill>
                    <a:srgbClr val="053C8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charset="0"/>
                  <a:ea typeface="思源黑体 CN Regular" panose="020B0500000000000000" pitchFamily="34" charset="-122"/>
                  <a:cs typeface="Times New Roman" panose="02020503050405090304" charset="0"/>
                  <a:sym typeface="+mn-ea"/>
                </a:rPr>
                <a:t>Vision and Strategic</a:t>
              </a:r>
              <a:r>
                <a:rPr lang="en-US" altLang="zh-CN" sz="2800" dirty="0">
                  <a:solidFill>
                    <a:srgbClr val="053C8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charset="0"/>
                  <a:ea typeface="思源黑体 CN Regular" panose="020B0500000000000000" pitchFamily="34" charset="-122"/>
                  <a:cs typeface="Times New Roman" panose="02020503050405090304" charset="0"/>
                  <a:sym typeface="+mn-ea"/>
                </a:rPr>
                <a:t> </a:t>
              </a:r>
            </a:p>
          </p:txBody>
        </p:sp>
        <p:sp>
          <p:nvSpPr>
            <p:cNvPr id="17" name="Rectangle 10"/>
            <p:cNvSpPr/>
            <p:nvPr>
              <p:custDataLst>
                <p:tags r:id="rId7"/>
              </p:custDataLst>
            </p:nvPr>
          </p:nvSpPr>
          <p:spPr>
            <a:xfrm>
              <a:off x="13095" y="7192"/>
              <a:ext cx="3397" cy="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ClrTx/>
                <a:buSzTx/>
                <a:buFontTx/>
              </a:pPr>
              <a:r>
                <a:rPr lang="en-US" altLang="zh-CN" sz="1400" dirty="0">
                  <a:solidFill>
                    <a:srgbClr val="0C2136"/>
                  </a:solidFill>
                  <a:latin typeface="Times New Roman" panose="02020503050405090304" charset="0"/>
                  <a:ea typeface="思源黑体 CN Light" panose="020B0300000000000000" pitchFamily="34" charset="-122"/>
                  <a:cs typeface="Times New Roman" panose="02020503050405090304" charset="0"/>
                </a:rPr>
                <a:t>PART FIVE</a:t>
              </a:r>
            </a:p>
          </p:txBody>
        </p:sp>
        <p:cxnSp>
          <p:nvCxnSpPr>
            <p:cNvPr id="18" name="直接连接符 17"/>
            <p:cNvCxnSpPr/>
            <p:nvPr>
              <p:custDataLst>
                <p:tags r:id="rId8"/>
              </p:custDataLst>
            </p:nvPr>
          </p:nvCxnSpPr>
          <p:spPr>
            <a:xfrm>
              <a:off x="12922" y="5889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0"/>
            <p:cNvSpPr/>
            <p:nvPr>
              <p:custDataLst>
                <p:tags r:id="rId9"/>
              </p:custDataLst>
            </p:nvPr>
          </p:nvSpPr>
          <p:spPr>
            <a:xfrm>
              <a:off x="11887" y="5759"/>
              <a:ext cx="951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0C213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Lato Black" panose="020F0502020204030203" pitchFamily="34" charset="0"/>
                </a:rPr>
                <a:t>05</a:t>
              </a:r>
              <a:endParaRPr lang="id-ID" sz="2400" dirty="0">
                <a:solidFill>
                  <a:srgbClr val="0C213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Black" panose="020F0502020204030203" pitchFamily="34" charset="0"/>
              </a:endParaRPr>
            </a:p>
          </p:txBody>
        </p:sp>
        <p:cxnSp>
          <p:nvCxnSpPr>
            <p:cNvPr id="25" name="直接连接符 24"/>
            <p:cNvCxnSpPr/>
            <p:nvPr>
              <p:custDataLst>
                <p:tags r:id="rId10"/>
              </p:custDataLst>
            </p:nvPr>
          </p:nvCxnSpPr>
          <p:spPr>
            <a:xfrm>
              <a:off x="12710" y="6583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7527173" y="5022001"/>
            <a:ext cx="4352407" cy="1405818"/>
            <a:chOff x="11887" y="5759"/>
            <a:chExt cx="6854" cy="2214"/>
          </a:xfrm>
        </p:grpSpPr>
        <p:sp>
          <p:nvSpPr>
            <p:cNvPr id="49" name="Rectangle 10"/>
            <p:cNvSpPr/>
            <p:nvPr>
              <p:custDataLst>
                <p:tags r:id="rId1"/>
              </p:custDataLst>
            </p:nvPr>
          </p:nvSpPr>
          <p:spPr>
            <a:xfrm>
              <a:off x="13050" y="6472"/>
              <a:ext cx="5691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2800" dirty="0">
                  <a:solidFill>
                    <a:srgbClr val="053C8C"/>
                  </a:solidFill>
                  <a:latin typeface="Times New Roman" panose="02020503050405090304" charset="0"/>
                  <a:ea typeface="思源黑体 CN Regular" panose="020B0500000000000000" pitchFamily="34" charset="-122"/>
                  <a:cs typeface="Times New Roman" panose="02020503050405090304" charset="0"/>
                </a:rPr>
                <a:t> </a:t>
              </a:r>
              <a:r>
                <a:rPr lang="zh-CN" altLang="en-US" sz="2800" dirty="0">
                  <a:solidFill>
                    <a:srgbClr val="053C8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charset="0"/>
                  <a:ea typeface="思源黑体 CN Regular" panose="020B0500000000000000" pitchFamily="34" charset="-122"/>
                  <a:cs typeface="Times New Roman" panose="02020503050405090304" charset="0"/>
                  <a:sym typeface="+mn-ea"/>
                </a:rPr>
                <a:t>Team Introduction</a:t>
              </a:r>
            </a:p>
            <a:p>
              <a:pPr algn="l">
                <a:buClrTx/>
                <a:buSzTx/>
                <a:buFontTx/>
              </a:pPr>
              <a:endParaRPr lang="en-US" altLang="zh-CN" sz="2800" dirty="0">
                <a:solidFill>
                  <a:srgbClr val="053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思源黑体 CN Regular" panose="020B0500000000000000" pitchFamily="34" charset="-122"/>
                <a:cs typeface="Times New Roman" panose="02020503050405090304" charset="0"/>
              </a:endParaRPr>
            </a:p>
          </p:txBody>
        </p:sp>
        <p:sp>
          <p:nvSpPr>
            <p:cNvPr id="50" name="Rectangle 10"/>
            <p:cNvSpPr/>
            <p:nvPr>
              <p:custDataLst>
                <p:tags r:id="rId2"/>
              </p:custDataLst>
            </p:nvPr>
          </p:nvSpPr>
          <p:spPr>
            <a:xfrm>
              <a:off x="13095" y="7192"/>
              <a:ext cx="3397" cy="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ClrTx/>
                <a:buSzTx/>
                <a:buFontTx/>
              </a:pPr>
              <a:r>
                <a:rPr lang="en-US" altLang="zh-CN" sz="1400" dirty="0">
                  <a:solidFill>
                    <a:srgbClr val="0C2136"/>
                  </a:solidFill>
                  <a:latin typeface="Times New Roman" panose="02020503050405090304" charset="0"/>
                  <a:ea typeface="思源黑体 CN Light" panose="020B0300000000000000" pitchFamily="34" charset="-122"/>
                  <a:cs typeface="Times New Roman" panose="02020503050405090304" charset="0"/>
                </a:rPr>
                <a:t>PART SIX</a:t>
              </a:r>
            </a:p>
          </p:txBody>
        </p:sp>
        <p:cxnSp>
          <p:nvCxnSpPr>
            <p:cNvPr id="62" name="直接连接符 61"/>
            <p:cNvCxnSpPr/>
            <p:nvPr>
              <p:custDataLst>
                <p:tags r:id="rId3"/>
              </p:custDataLst>
            </p:nvPr>
          </p:nvCxnSpPr>
          <p:spPr>
            <a:xfrm>
              <a:off x="12922" y="5889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10"/>
            <p:cNvSpPr/>
            <p:nvPr>
              <p:custDataLst>
                <p:tags r:id="rId4"/>
              </p:custDataLst>
            </p:nvPr>
          </p:nvSpPr>
          <p:spPr>
            <a:xfrm>
              <a:off x="11887" y="5759"/>
              <a:ext cx="951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0C213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Lato Black" panose="020F0502020204030203" pitchFamily="34" charset="0"/>
                </a:rPr>
                <a:t>06</a:t>
              </a:r>
              <a:endParaRPr lang="id-ID" sz="2400" dirty="0">
                <a:solidFill>
                  <a:srgbClr val="0C213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Black" panose="020F0502020204030203" pitchFamily="34" charset="0"/>
              </a:endParaRPr>
            </a:p>
          </p:txBody>
        </p:sp>
        <p:cxnSp>
          <p:nvCxnSpPr>
            <p:cNvPr id="64" name="直接连接符 63"/>
            <p:cNvCxnSpPr/>
            <p:nvPr>
              <p:custDataLst>
                <p:tags r:id="rId5"/>
              </p:custDataLst>
            </p:nvPr>
          </p:nvCxnSpPr>
          <p:spPr>
            <a:xfrm>
              <a:off x="12710" y="6583"/>
              <a:ext cx="0" cy="1388"/>
            </a:xfrm>
            <a:prstGeom prst="line">
              <a:avLst/>
            </a:prstGeom>
            <a:ln w="50800" cap="sq">
              <a:gradFill>
                <a:gsLst>
                  <a:gs pos="0">
                    <a:srgbClr val="033692"/>
                  </a:gs>
                  <a:gs pos="78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11910060" y="6029960"/>
            <a:ext cx="26733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>
                <a:latin typeface="Times New Roman" panose="02020503050405090304" charset="0"/>
                <a:cs typeface="Times New Roman" panose="02020503050405090304" charset="0"/>
              </a:rPr>
              <a:t>2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4">
            <a:clrChange>
              <a:clrFrom>
                <a:srgbClr val="003466">
                  <a:alpha val="100000"/>
                </a:srgbClr>
              </a:clrFrom>
              <a:clrTo>
                <a:srgbClr val="00346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940" y="2082800"/>
            <a:ext cx="2731135" cy="2731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6860" y="895985"/>
            <a:ext cx="11511915" cy="2322830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6860" y="3693160"/>
            <a:ext cx="11511915" cy="2322830"/>
          </a:xfrm>
          <a:prstGeom prst="rect">
            <a:avLst/>
          </a:prstGeom>
        </p:spPr>
      </p:pic>
      <p:sp>
        <p:nvSpPr>
          <p:cNvPr id="8" name="文本框 3"/>
          <p:cNvSpPr txBox="1"/>
          <p:nvPr/>
        </p:nvSpPr>
        <p:spPr>
          <a:xfrm>
            <a:off x="149796" y="276444"/>
            <a:ext cx="79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24"/>
          <p:cNvSpPr txBox="1"/>
          <p:nvPr/>
        </p:nvSpPr>
        <p:spPr>
          <a:xfrm>
            <a:off x="3954780" y="3993515"/>
            <a:ext cx="4596765" cy="1388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Climate Change: Melting glaciers, rising seas, and rampant disasters devastate ecosystems and health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.</a:t>
            </a:r>
          </a:p>
        </p:txBody>
      </p:sp>
      <p:graphicFrame>
        <p:nvGraphicFramePr>
          <p:cNvPr id="2" name="表格 4"/>
          <p:cNvGraphicFramePr>
            <a:graphicFrameLocks noGrp="1"/>
          </p:cNvGraphicFramePr>
          <p:nvPr/>
        </p:nvGraphicFramePr>
        <p:xfrm>
          <a:off x="-1" y="6334782"/>
          <a:ext cx="12188824" cy="523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218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Times New Roman" panose="02020503050405090304" charset="0"/>
                          <a:ea typeface="思源黑体 CN Regular" panose="020B0500000000000000" pitchFamily="34" charset="-122"/>
                          <a:cs typeface="Times New Roman" panose="02020503050405090304" charset="0"/>
                          <a:sym typeface="+mn-ea"/>
                        </a:rPr>
                        <a:t>Corporate Research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Times New Roman" panose="02020503050405090304" charset="0"/>
                        <a:ea typeface="思源黑体 CN Regular" panose="020B0500000000000000" pitchFamily="34" charset="-122"/>
                        <a:cs typeface="Times New Roman" panose="02020503050405090304" charset="0"/>
                        <a:sym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Tech</a:t>
                      </a: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nical Analysis</a:t>
                      </a:r>
                      <a:endParaRPr lang="en-US" altLang="zh-CN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Product Overview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Team Introduction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直接连接符 33822"/>
          <p:cNvSpPr/>
          <p:nvPr/>
        </p:nvSpPr>
        <p:spPr>
          <a:xfrm>
            <a:off x="21049" y="568855"/>
            <a:ext cx="12188825" cy="0"/>
          </a:xfrm>
          <a:prstGeom prst="line">
            <a:avLst/>
          </a:prstGeom>
          <a:ln w="60325" cap="flat" cmpd="thinThick">
            <a:gradFill flip="none" rotWithShape="1">
              <a:gsLst>
                <a:gs pos="15000">
                  <a:srgbClr val="001F60"/>
                </a:gs>
                <a:gs pos="89000">
                  <a:schemeClr val="bg1"/>
                </a:gs>
              </a:gsLst>
              <a:lin ang="0" scaled="1"/>
              <a:tileRect/>
            </a:gra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49814" y="8207"/>
            <a:ext cx="944591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en-US" altLang="zh-CN" sz="2800" b="1" dirty="0">
                <a:solidFill>
                  <a:srgbClr val="033A86"/>
                </a:solidFill>
                <a:latin typeface="Times New Roman" panose="02020503050405090304" charset="0"/>
                <a:cs typeface="Times New Roman" panose="02020503050405090304" charset="0"/>
                <a:sym typeface="+mn-ea"/>
              </a:rPr>
              <a:t>Company Profil</a:t>
            </a: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+mn-ea"/>
              </a:rPr>
              <a:t>e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1910060" y="6029960"/>
            <a:ext cx="26733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>
                <a:latin typeface="Times New Roman" panose="02020503050405090304" charset="0"/>
                <a:cs typeface="Times New Roman" panose="02020503050405090304" charset="0"/>
              </a:rPr>
              <a:t>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" y="4071620"/>
            <a:ext cx="2486660" cy="1566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45635" y="3713480"/>
            <a:ext cx="61156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cs typeface="Times New Roman" panose="02020503050405090304" charset="0"/>
              </a:rPr>
              <a:t>Zhejiang Zhuji Haiao Hydraulic Machinery Co., Ltd.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445635" y="895985"/>
            <a:ext cx="60198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cs typeface="Times New Roman" panose="02020503050405090304" charset="0"/>
              </a:rPr>
              <a:t>Youdi Metal Processing Park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30040" y="4393565"/>
            <a:ext cx="7085330" cy="1636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Core Business: Manufacturing of hydraulic fittings and fluid connection parts.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Business Type: </a:t>
            </a:r>
            <a:r>
              <a:rPr lang="zh-CN" altLang="en-US" b="1">
                <a:solidFill>
                  <a:srgbClr val="C00000"/>
                </a:solidFill>
              </a:rPr>
              <a:t>Mainly non-standard part processing (ratio 1:9).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Operating Model: </a:t>
            </a:r>
            <a:r>
              <a:rPr lang="zh-CN" altLang="en-US" b="1">
                <a:solidFill>
                  <a:srgbClr val="C00000"/>
                </a:solidFill>
              </a:rPr>
              <a:t>Supermarket-style</a:t>
            </a:r>
            <a:r>
              <a:rPr lang="zh-CN" altLang="en-US"/>
              <a:t> warehousing and sales.</a:t>
            </a:r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" y="1242695"/>
            <a:ext cx="3133725" cy="14573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87915" y="86360"/>
            <a:ext cx="2099945" cy="66992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280535" y="1531620"/>
            <a:ext cx="73717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/>
              <a:t>Industry Focus：Covers </a:t>
            </a:r>
            <a:r>
              <a:rPr lang="zh-CN" altLang="en-US" b="1">
                <a:solidFill>
                  <a:srgbClr val="C00000"/>
                </a:solidFill>
              </a:rPr>
              <a:t>over 80% </a:t>
            </a:r>
            <a:r>
              <a:rPr lang="zh-CN" altLang="en-US"/>
              <a:t>of core metal component manufacturing needs in the region.</a:t>
            </a:r>
          </a:p>
          <a:p>
            <a:pPr marL="28575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/>
              <a:t>Enterprise Cluster：Home to </a:t>
            </a:r>
            <a:r>
              <a:rPr lang="zh-CN" altLang="en-US" b="1">
                <a:solidFill>
                  <a:srgbClr val="C00000"/>
                </a:solidFill>
              </a:rPr>
              <a:t>50+ SMEs</a:t>
            </a:r>
            <a:r>
              <a:rPr lang="zh-CN" altLang="en-US"/>
              <a:t> (small and medium-sized enterprises) engaged in precision metal parts production.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4630" y="0"/>
            <a:ext cx="5881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1F60"/>
                </a:solidFill>
                <a:latin typeface="Times New Roman" panose="02020503050405090304" charset="0"/>
                <a:cs typeface="Times New Roman" panose="02020503050405090304" charset="0"/>
                <a:sym typeface="+mn-ea"/>
              </a:rPr>
              <a:t>Research </a:t>
            </a:r>
            <a:r>
              <a:rPr lang="en-US" altLang="zh-CN" sz="2800" b="1" dirty="0">
                <a:solidFill>
                  <a:srgbClr val="001F60"/>
                </a:solidFill>
                <a:latin typeface="Times New Roman" panose="02020503050405090304" charset="0"/>
                <a:cs typeface="Times New Roman" panose="02020503050405090304" charset="0"/>
                <a:sym typeface="+mn-ea"/>
              </a:rPr>
              <a:t>B</a:t>
            </a:r>
            <a:r>
              <a:rPr lang="zh-CN" altLang="en-US" sz="2800" b="1" dirty="0">
                <a:solidFill>
                  <a:srgbClr val="001F60"/>
                </a:solidFill>
                <a:latin typeface="Times New Roman" panose="02020503050405090304" charset="0"/>
                <a:cs typeface="Times New Roman" panose="02020503050405090304" charset="0"/>
                <a:sym typeface="+mn-ea"/>
              </a:rPr>
              <a:t>ackground</a:t>
            </a:r>
            <a:endParaRPr lang="zh-CN" altLang="en-US" sz="2800" b="1" i="0" dirty="0">
              <a:solidFill>
                <a:schemeClr val="accent1">
                  <a:lumMod val="50000"/>
                </a:schemeClr>
              </a:solidFill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11" name="直接连接符 33822"/>
          <p:cNvSpPr/>
          <p:nvPr/>
        </p:nvSpPr>
        <p:spPr>
          <a:xfrm>
            <a:off x="21049" y="568855"/>
            <a:ext cx="12188825" cy="0"/>
          </a:xfrm>
          <a:prstGeom prst="line">
            <a:avLst/>
          </a:prstGeom>
          <a:ln w="60325" cap="flat" cmpd="thinThick">
            <a:gradFill flip="none" rotWithShape="1">
              <a:gsLst>
                <a:gs pos="15000">
                  <a:srgbClr val="001F60"/>
                </a:gs>
                <a:gs pos="89000">
                  <a:schemeClr val="bg1"/>
                </a:gs>
              </a:gsLst>
              <a:lin ang="0" scaled="1"/>
              <a:tileRect/>
            </a:gra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正方形/長方形 4"/>
          <p:cNvSpPr/>
          <p:nvPr>
            <p:custDataLst>
              <p:tags r:id="rId1"/>
            </p:custDataLst>
          </p:nvPr>
        </p:nvSpPr>
        <p:spPr>
          <a:xfrm>
            <a:off x="226695" y="1522730"/>
            <a:ext cx="3511550" cy="286258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4"/>
          <p:cNvSpPr/>
          <p:nvPr>
            <p:custDataLst>
              <p:tags r:id="rId2"/>
            </p:custDataLst>
          </p:nvPr>
        </p:nvSpPr>
        <p:spPr>
          <a:xfrm>
            <a:off x="4225290" y="1522730"/>
            <a:ext cx="3577590" cy="286321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4"/>
          <p:cNvSpPr/>
          <p:nvPr>
            <p:custDataLst>
              <p:tags r:id="rId3"/>
            </p:custDataLst>
          </p:nvPr>
        </p:nvSpPr>
        <p:spPr>
          <a:xfrm>
            <a:off x="8289925" y="1485265"/>
            <a:ext cx="3512185" cy="289496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226695" y="4591050"/>
            <a:ext cx="3333115" cy="1245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Times New Roman" panose="02020503050405090304" charset="0"/>
                <a:cs typeface="Times New Roman" panose="02020503050405090304" charset="0"/>
              </a:rPr>
              <a:t>.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479925" y="4481830"/>
            <a:ext cx="3810000" cy="1205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sz="1600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Disorganized storage environment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endParaRPr sz="160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1910060" y="6029960"/>
            <a:ext cx="26733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chemeClr val="tx1"/>
                </a:solidFill>
                <a:latin typeface="Times New Roman" panose="02020503050405090304" charset="0"/>
                <a:cs typeface="Times New Roman" panose="02020503050405090304" charset="0"/>
              </a:rPr>
              <a:t>4</a:t>
            </a:r>
          </a:p>
        </p:txBody>
      </p:sp>
      <p:graphicFrame>
        <p:nvGraphicFramePr>
          <p:cNvPr id="2" name="表格 4"/>
          <p:cNvGraphicFramePr>
            <a:graphicFrameLocks noGrp="1"/>
          </p:cNvGraphicFramePr>
          <p:nvPr/>
        </p:nvGraphicFramePr>
        <p:xfrm>
          <a:off x="-1" y="6334782"/>
          <a:ext cx="12188824" cy="523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218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Times New Roman" panose="02020503050405090304" charset="0"/>
                          <a:ea typeface="思源黑体 CN Regular" panose="020B0500000000000000" pitchFamily="34" charset="-122"/>
                          <a:cs typeface="Times New Roman" panose="02020503050405090304" charset="0"/>
                          <a:sym typeface="+mn-ea"/>
                        </a:rPr>
                        <a:t>Corporate Research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Times New Roman" panose="02020503050405090304" charset="0"/>
                        <a:ea typeface="思源黑体 CN Regular" panose="020B0500000000000000" pitchFamily="34" charset="-122"/>
                        <a:cs typeface="Times New Roman" panose="02020503050405090304" charset="0"/>
                        <a:sym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Tech</a:t>
                      </a: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nical Analysis</a:t>
                      </a:r>
                      <a:endParaRPr lang="en-US" altLang="zh-CN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Product Overview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Team Introduction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493125" y="4481830"/>
            <a:ext cx="3302000" cy="1205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sz="1600" b="1" dirty="0">
                <a:latin typeface="Times New Roman Bold" panose="02020503050405090304" charset="0"/>
                <a:cs typeface="Times New Roman Bold" panose="02020503050405090304" charset="0"/>
              </a:rPr>
              <a:t>Lack of Sales Forecasting</a:t>
            </a:r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sz="1600" b="1" dirty="0">
                <a:latin typeface="Times New Roman Bold" panose="02020503050405090304" charset="0"/>
                <a:cs typeface="Times New Roman Bold" panose="02020503050405090304" charset="0"/>
              </a:rPr>
              <a:t> → Inventory Overload</a:t>
            </a:r>
            <a:endParaRPr lang="en-US" sz="1600" b="1" dirty="0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3241" y="86360"/>
            <a:ext cx="2099945" cy="669925"/>
          </a:xfrm>
          <a:prstGeom prst="rect">
            <a:avLst/>
          </a:prstGeom>
        </p:spPr>
      </p:pic>
      <p:pic>
        <p:nvPicPr>
          <p:cNvPr id="14" name="图片 13" descr="291753370821_.pic_h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2145" y="1996440"/>
            <a:ext cx="2636520" cy="19780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807450" y="1890395"/>
            <a:ext cx="2636520" cy="19773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14630" y="4481830"/>
            <a:ext cx="3903980" cy="1205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sz="1600" b="1">
                <a:latin typeface="Times New Roman Bold" panose="02020503050405090304" charset="0"/>
                <a:cs typeface="Times New Roman Bold" panose="02020503050405090304" charset="0"/>
              </a:rPr>
              <a:t>High labor costs in warehouse logistics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endParaRPr lang="zh-CN" sz="1600">
              <a:latin typeface="Times New Roman" panose="02020503050405090304" charset="0"/>
              <a:cs typeface="Times New Roman" panose="020205030504050903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95825" y="1997075"/>
            <a:ext cx="2636520" cy="1977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94CDE7-6C8A-E07E-9E97-78151BB0A9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7324" y="57203"/>
            <a:ext cx="683895" cy="6838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/>
          <p:nvPr/>
        </p:nvSpPr>
        <p:spPr>
          <a:xfrm>
            <a:off x="149796" y="276444"/>
            <a:ext cx="79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-1" y="6334782"/>
          <a:ext cx="12188824" cy="523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218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Corporate Research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Arial" panose="020B0604020202090204" pitchFamily="34" charset="0"/>
                        </a:rPr>
                        <a:t>Tech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+mn-ea"/>
                        </a:rPr>
                        <a:t>nical Analysis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 Bold" panose="02020503050405090304" charset="0"/>
                        <a:cs typeface="Times New Roman Bold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Product</a:t>
                      </a: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 Overview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Team Introduction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直接连接符 33822"/>
          <p:cNvSpPr/>
          <p:nvPr/>
        </p:nvSpPr>
        <p:spPr>
          <a:xfrm>
            <a:off x="21049" y="568855"/>
            <a:ext cx="12188825" cy="0"/>
          </a:xfrm>
          <a:prstGeom prst="line">
            <a:avLst/>
          </a:prstGeom>
          <a:ln w="60325" cap="flat" cmpd="thinThick">
            <a:gradFill flip="none" rotWithShape="1">
              <a:gsLst>
                <a:gs pos="15000">
                  <a:srgbClr val="001F60"/>
                </a:gs>
                <a:gs pos="89000">
                  <a:schemeClr val="bg1"/>
                </a:gs>
              </a:gsLst>
              <a:lin ang="0" scaled="1"/>
              <a:tileRect/>
            </a:gra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49814" y="8207"/>
            <a:ext cx="944591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Arial" panose="020B0604020202090204" pitchFamily="34" charset="0"/>
              </a:rPr>
              <a:t>Tech</a:t>
            </a: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+mn-ea"/>
              </a:rPr>
              <a:t>nical Analysis</a:t>
            </a: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Arial" panose="020B060402020209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1910060" y="6029960"/>
            <a:ext cx="26733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>
                <a:latin typeface="Times New Roman" panose="02020503050405090304" charset="0"/>
                <a:cs typeface="Times New Roman" panose="02020503050405090304" charset="0"/>
              </a:rPr>
              <a:t>5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7655" y="690320"/>
            <a:ext cx="6117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基于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TimeGAN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-GA-LSTM 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的金属零件销量预测模型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8872" y="1111609"/>
            <a:ext cx="9606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TimeGAN</a:t>
            </a:r>
            <a:r>
              <a:rPr lang="zh-CN" altLang="en-US" b="1" dirty="0"/>
              <a:t>（时间生成对抗网络）增强数据</a:t>
            </a:r>
            <a:br>
              <a:rPr lang="zh-CN" altLang="en-US" dirty="0"/>
            </a:br>
            <a:r>
              <a:rPr lang="zh-CN" altLang="en-US" dirty="0"/>
              <a:t>利用</a:t>
            </a:r>
            <a:r>
              <a:rPr lang="en-US" altLang="zh-CN" dirty="0" err="1"/>
              <a:t>TimeGAN</a:t>
            </a:r>
            <a:r>
              <a:rPr lang="zh-CN" altLang="en-US" dirty="0"/>
              <a:t>对原始销量数据进行增强，有效缓解小样本问题，提升模型的泛化能力。</a:t>
            </a:r>
            <a:endParaRPr lang="en-US" altLang="zh-CN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t="7584" r="2348" b="7274"/>
          <a:stretch>
            <a:fillRect/>
          </a:stretch>
        </p:blipFill>
        <p:spPr bwMode="auto">
          <a:xfrm>
            <a:off x="330559" y="1825687"/>
            <a:ext cx="5576722" cy="173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75" y="3527949"/>
            <a:ext cx="5410199" cy="2727503"/>
          </a:xfrm>
          <a:prstGeom prst="rect">
            <a:avLst/>
          </a:prstGeom>
        </p:spPr>
      </p:pic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7851274" y="1879680"/>
          <a:ext cx="382138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34335" imgH="276225" progId="Equation.DSMT4">
                  <p:embed/>
                </p:oleObj>
              </mc:Choice>
              <mc:Fallback>
                <p:oleObj name="Equation" r:id="rId6" imgW="2934335" imgH="276225" progId="Equation.DSMT4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51274" y="1879680"/>
                        <a:ext cx="3821380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885321" y="2924998"/>
          <a:ext cx="2145232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81785" imgH="372110" progId="Equation.DSMT4">
                  <p:embed/>
                </p:oleObj>
              </mc:Choice>
              <mc:Fallback>
                <p:oleObj name="Equation" r:id="rId8" imgW="1581785" imgH="37211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85321" y="2924998"/>
                        <a:ext cx="2145232" cy="50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7886943" y="2418025"/>
          <a:ext cx="2592207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10385" imgH="276225" progId="Equation.DSMT4">
                  <p:embed/>
                </p:oleObj>
              </mc:Choice>
              <mc:Fallback>
                <p:oleObj name="Equation" r:id="rId10" imgW="1810385" imgH="276225" progId="Equation.DSMT4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86943" y="2418025"/>
                        <a:ext cx="2592207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776288" y="3790087"/>
            <a:ext cx="48053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 err="1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TimeGAN</a:t>
            </a:r>
            <a:r>
              <a:rPr lang="en-US" altLang="zh-CN" b="1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 </a:t>
            </a:r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包括四个核心模块：</a:t>
            </a:r>
            <a:endParaRPr lang="en-US" altLang="zh-CN" dirty="0">
              <a:latin typeface="Times New Roman" panose="02020503050405090304" charset="0"/>
              <a:ea typeface="宋体" pitchFamily="2" charset="-122"/>
              <a:cs typeface="Times New Roman" panose="02020503050405090304" charset="0"/>
            </a:endParaRPr>
          </a:p>
          <a:p>
            <a:pPr>
              <a:buNone/>
            </a:pPr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生成器 </a:t>
            </a:r>
            <a:r>
              <a:rPr lang="en-US" altLang="zh-CN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G</a:t>
            </a:r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：生成仿真时间序列数据。</a:t>
            </a:r>
            <a:endParaRPr lang="en-US" altLang="zh-CN" dirty="0">
              <a:latin typeface="Times New Roman" panose="02020503050405090304" charset="0"/>
              <a:ea typeface="宋体" pitchFamily="2" charset="-122"/>
              <a:cs typeface="Times New Roman" panose="02020503050405090304" charset="0"/>
            </a:endParaRPr>
          </a:p>
          <a:p>
            <a:pPr>
              <a:buNone/>
            </a:pPr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判别器 </a:t>
            </a:r>
            <a:r>
              <a:rPr lang="en-US" altLang="zh-CN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D</a:t>
            </a:r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：区分真实和合成数据。</a:t>
            </a:r>
            <a:endParaRPr lang="en-US" altLang="zh-CN" dirty="0">
              <a:latin typeface="Times New Roman" panose="02020503050405090304" charset="0"/>
              <a:ea typeface="宋体" pitchFamily="2" charset="-122"/>
              <a:cs typeface="Times New Roman" panose="02020503050405090304" charset="0"/>
            </a:endParaRPr>
          </a:p>
          <a:p>
            <a:pPr>
              <a:buNone/>
            </a:pPr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嵌入函数 </a:t>
            </a:r>
            <a:r>
              <a:rPr lang="en-US" altLang="zh-CN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E </a:t>
            </a:r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：提取与重建时间特征。</a:t>
            </a:r>
            <a:endParaRPr lang="en-US" altLang="zh-CN" dirty="0">
              <a:latin typeface="Times New Roman" panose="02020503050405090304" charset="0"/>
              <a:ea typeface="宋体" pitchFamily="2" charset="-122"/>
              <a:cs typeface="Times New Roman" panose="02020503050405090304" charset="0"/>
            </a:endParaRPr>
          </a:p>
          <a:p>
            <a:pPr>
              <a:buNone/>
            </a:pPr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恢复函数 </a:t>
            </a:r>
            <a:r>
              <a:rPr lang="en-US" altLang="zh-CN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R</a:t>
            </a:r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：提取与重建时间特征。</a:t>
            </a:r>
            <a:endParaRPr lang="en-US" altLang="zh-CN" dirty="0">
              <a:latin typeface="Times New Roman" panose="02020503050405090304" charset="0"/>
              <a:ea typeface="宋体" pitchFamily="2" charset="-122"/>
              <a:cs typeface="Times New Roman" panose="02020503050405090304" charset="0"/>
            </a:endParaRPr>
          </a:p>
          <a:p>
            <a:r>
              <a:rPr lang="zh-CN" altLang="en-US" b="1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应用效果：</a:t>
            </a:r>
          </a:p>
          <a:p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生成具有时间依赖特性的合成销量数据。</a:t>
            </a:r>
          </a:p>
          <a:p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显著提升训练集的多样性与模型的泛化能力。</a:t>
            </a:r>
            <a:endParaRPr lang="en-US" altLang="zh-CN" dirty="0">
              <a:latin typeface="Times New Roman" panose="02020503050405090304" charset="0"/>
              <a:ea typeface="宋体" pitchFamily="2" charset="-122"/>
              <a:cs typeface="Times New Roman" panose="020205030504050903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36506" y="1853684"/>
            <a:ext cx="157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训练损失函数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050756" y="2415659"/>
            <a:ext cx="2055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800" kern="100" dirty="0">
                <a:effectLst/>
                <a:latin typeface="Times New Roman" panose="02020503050405090304" charset="0"/>
                <a:ea typeface="宋体" pitchFamily="2" charset="-122"/>
              </a:rPr>
              <a:t>重构损失函数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050756" y="2977634"/>
            <a:ext cx="2007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800" kern="100" dirty="0">
                <a:effectLst/>
                <a:latin typeface="Times New Roman" panose="02020503050405090304" charset="0"/>
                <a:ea typeface="宋体" pitchFamily="2" charset="-122"/>
              </a:rPr>
              <a:t>预测损失函数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F36805-869D-3E72-FDFA-53033932129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3241" y="86360"/>
            <a:ext cx="2099945" cy="669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C194B1-F94C-D76F-31EB-06DD86671A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77324" y="57203"/>
            <a:ext cx="683895" cy="683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/>
          <p:nvPr/>
        </p:nvSpPr>
        <p:spPr>
          <a:xfrm>
            <a:off x="149796" y="276444"/>
            <a:ext cx="79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-1" y="6334782"/>
          <a:ext cx="12188824" cy="523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218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Corporate Research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+mn-ea"/>
                        </a:rPr>
                        <a:t>Tec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Arial" panose="020B0604020202090204" pitchFamily="34" charset="0"/>
                        </a:rPr>
                        <a:t>h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+mn-ea"/>
                        </a:rPr>
                        <a:t>nical Analysis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 Bold" panose="02020503050405090304" charset="0"/>
                        <a:cs typeface="Times New Roman Bold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Product Overview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Team Introduction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直接连接符 33822"/>
          <p:cNvSpPr/>
          <p:nvPr/>
        </p:nvSpPr>
        <p:spPr>
          <a:xfrm>
            <a:off x="21049" y="568855"/>
            <a:ext cx="12188825" cy="0"/>
          </a:xfrm>
          <a:prstGeom prst="line">
            <a:avLst/>
          </a:prstGeom>
          <a:ln w="60325" cap="flat" cmpd="thinThick">
            <a:gradFill flip="none" rotWithShape="1">
              <a:gsLst>
                <a:gs pos="15000">
                  <a:srgbClr val="001F60"/>
                </a:gs>
                <a:gs pos="89000">
                  <a:schemeClr val="bg1"/>
                </a:gs>
              </a:gsLst>
              <a:lin ang="0" scaled="1"/>
              <a:tileRect/>
            </a:gra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11910060" y="6029960"/>
            <a:ext cx="26733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>
                <a:latin typeface="Times New Roman" panose="02020503050405090304" charset="0"/>
                <a:cs typeface="Times New Roman" panose="02020503050405090304" charset="0"/>
              </a:rPr>
              <a:t>6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7655" y="690320"/>
            <a:ext cx="6117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基于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TimeGAN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-GA-LSTM 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的金属零件销量预测模型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8872" y="1111609"/>
            <a:ext cx="10768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GA</a:t>
            </a:r>
            <a:r>
              <a:rPr lang="zh-CN" altLang="en-US" b="1" dirty="0"/>
              <a:t>（遗传算法）优化超参数</a:t>
            </a:r>
            <a:br>
              <a:rPr lang="zh-CN" altLang="en-US" dirty="0"/>
            </a:br>
            <a:r>
              <a:rPr lang="zh-CN" altLang="en-US" dirty="0"/>
              <a:t>引入</a:t>
            </a:r>
            <a:r>
              <a:rPr lang="en-US" altLang="zh-CN" dirty="0"/>
              <a:t>GA</a:t>
            </a:r>
            <a:r>
              <a:rPr lang="zh-CN" altLang="en-US" dirty="0"/>
              <a:t>优化</a:t>
            </a:r>
            <a:r>
              <a:rPr lang="en-US" altLang="zh-CN" dirty="0"/>
              <a:t>LSTM</a:t>
            </a:r>
            <a:r>
              <a:rPr lang="zh-CN" altLang="en-US" dirty="0"/>
              <a:t>模型的隐藏层节点数、学习率、训练轮数等超参数，提升模型拟合能力，避免过拟合。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06401" y="1730609"/>
                <a:ext cx="11411857" cy="4504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 algn="just">
                  <a:lnSpc>
                    <a:spcPct val="110000"/>
                  </a:lnSpc>
                </a:pPr>
                <a:r>
                  <a:rPr lang="zh-CN" altLang="zh-CN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超参数优化按照以下步骤进行</a:t>
                </a:r>
                <a:endParaRPr lang="en-US" altLang="zh-CN" sz="1800" kern="100" dirty="0">
                  <a:effectLst/>
                  <a:latin typeface="Times New Roman" panose="02020503050405090304" charset="0"/>
                  <a:ea typeface="宋体" pitchFamily="2" charset="-122"/>
                  <a:cs typeface="Times New Roman" panose="02020503050405090304" charset="0"/>
                </a:endParaRPr>
              </a:p>
              <a:p>
                <a:pPr indent="304800" algn="just">
                  <a:lnSpc>
                    <a:spcPct val="110000"/>
                  </a:lnSpc>
                </a:pPr>
                <a:r>
                  <a:rPr lang="en-US" altLang="zh-CN" sz="1800" kern="100" dirty="0">
                    <a:effectLst/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1. </a:t>
                </a:r>
                <a:r>
                  <a:rPr lang="zh-CN" altLang="zh-CN" sz="1800" kern="100" dirty="0">
                    <a:effectLst/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随机生成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个染色体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𝑔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，组成初始化种群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，染色体数量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为种群规模。</a:t>
                </a:r>
                <a:endParaRPr lang="en-US" altLang="zh-CN" sz="1800" kern="100" dirty="0">
                  <a:effectLst/>
                  <a:latin typeface="Times New Roman" panose="02020503050405090304" charset="0"/>
                  <a:ea typeface="宋体" pitchFamily="2" charset="-122"/>
                  <a:cs typeface="Times New Roman" panose="02020503050405090304" charset="0"/>
                </a:endParaRPr>
              </a:p>
              <a:p>
                <a:pPr indent="306070" algn="just">
                  <a:lnSpc>
                    <a:spcPct val="110000"/>
                  </a:lnSpc>
                  <a:buNone/>
                </a:pPr>
                <a:r>
                  <a:rPr lang="en-US" altLang="zh-CN" kern="100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2. </a:t>
                </a:r>
                <a:r>
                  <a:rPr lang="zh-CN" altLang="zh-CN" kern="100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建立适应度函数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宋体" pitchFamily="2" charset="-122"/>
                      </a:rPr>
                      <m:t>𝐹𝑖𝑡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itchFamily="2" charset="-122"/>
                      </a:rPr>
                      <m:t>(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itchFamily="2" charset="-122"/>
                      </a:rPr>
                      <m:t>𝑔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itchFamily="2" charset="-122"/>
                      </a:rPr>
                      <m:t>)</m:t>
                    </m:r>
                  </m:oMath>
                </a14:m>
                <a:r>
                  <a:rPr lang="zh-CN" altLang="zh-CN" kern="100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来评价染色体的优劣。</a:t>
                </a:r>
              </a:p>
              <a:p>
                <a:pPr indent="306070" algn="just">
                  <a:lnSpc>
                    <a:spcPct val="110000"/>
                  </a:lnSpc>
                </a:pPr>
                <a:r>
                  <a:rPr lang="en-US" altLang="zh-CN" kern="100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3. </a:t>
                </a:r>
                <a:r>
                  <a:rPr lang="zh-CN" altLang="zh-CN" kern="100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宋体" pitchFamily="2" charset="-122"/>
                      </a:rPr>
                      <m:t>𝐹𝑖𝑡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itchFamily="2" charset="-122"/>
                      </a:rPr>
                      <m:t>(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itchFamily="2" charset="-122"/>
                      </a:rPr>
                      <m:t>𝑔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itchFamily="2" charset="-122"/>
                      </a:rPr>
                      <m:t>)</m:t>
                    </m:r>
                  </m:oMath>
                </a14:m>
                <a:r>
                  <a:rPr lang="zh-CN" altLang="zh-CN" kern="100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的大小进行概率性选择，从当前种群里选择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</m:oMath>
                </a14:m>
                <a:r>
                  <a:rPr lang="zh-CN" altLang="zh-CN" kern="100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个染色体作为后代种群，概率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zh-CN" kern="100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计算：</a:t>
                </a:r>
                <a:endParaRPr lang="en-US" altLang="zh-CN" kern="100" dirty="0">
                  <a:latin typeface="Times New Roman" panose="02020503050405090304" charset="0"/>
                  <a:ea typeface="宋体" pitchFamily="2" charset="-122"/>
                  <a:cs typeface="Times New Roman" panose="02020503050405090304" charset="0"/>
                </a:endParaRPr>
              </a:p>
              <a:p>
                <a:pPr indent="306070"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kern="100" dirty="0">
                  <a:latin typeface="Times New Roman" panose="02020503050405090304" charset="0"/>
                  <a:ea typeface="宋体" pitchFamily="2" charset="-122"/>
                  <a:cs typeface="Times New Roman" panose="02020503050405090304" charset="0"/>
                </a:endParaRPr>
              </a:p>
              <a:p>
                <a:pPr indent="306070" algn="just">
                  <a:lnSpc>
                    <a:spcPct val="110000"/>
                  </a:lnSpc>
                </a:pPr>
                <a:r>
                  <a:rPr lang="en-US" altLang="zh-CN" kern="100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4. </a:t>
                </a:r>
                <a:r>
                  <a:rPr lang="zh-CN" altLang="en-US" kern="100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对所选染色体进行交叉、变异操作，避免陷入局部最优解：</a:t>
                </a:r>
                <a:endParaRPr lang="en-US" altLang="zh-CN" kern="100" dirty="0">
                  <a:latin typeface="Times New Roman" panose="02020503050405090304" charset="0"/>
                  <a:ea typeface="宋体" pitchFamily="2" charset="-122"/>
                  <a:cs typeface="Times New Roman" panose="02020503050405090304" charset="0"/>
                </a:endParaRPr>
              </a:p>
              <a:p>
                <a:pPr indent="306070"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kern="100" dirty="0">
                  <a:latin typeface="Times New Roman" panose="02020503050405090304" charset="0"/>
                  <a:ea typeface="宋体" pitchFamily="2" charset="-122"/>
                  <a:cs typeface="Times New Roman" panose="02020503050405090304" charset="0"/>
                </a:endParaRPr>
              </a:p>
              <a:p>
                <a:pPr indent="306070" algn="just">
                  <a:lnSpc>
                    <a:spcPct val="110000"/>
                  </a:lnSpc>
                </a:pPr>
                <a:r>
                  <a:rPr lang="en-US" altLang="zh-CN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5. </a:t>
                </a:r>
                <a:r>
                  <a:rPr lang="zh-CN" altLang="zh-CN" dirty="0">
                    <a:latin typeface="Times New Roman" panose="02020503050405090304" charset="0"/>
                    <a:ea typeface="宋体" pitchFamily="2" charset="-122"/>
                    <a:cs typeface="Times New Roman" panose="02020503050405090304" charset="0"/>
                  </a:rPr>
                  <a:t>重复执行选择、交叉和变异操作，直到满足终止条件，并将最大适应度个体进行输出，得到最优超参数。</a:t>
                </a: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1" y="1730609"/>
                <a:ext cx="11411857" cy="4504438"/>
              </a:xfrm>
              <a:prstGeom prst="rect">
                <a:avLst/>
              </a:prstGeom>
              <a:blipFill rotWithShape="1">
                <a:blip r:embed="rId4"/>
                <a:stretch>
                  <a:fillRect t="-5" r="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49814" y="8207"/>
            <a:ext cx="944591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Arial" panose="020B0604020202090204" pitchFamily="34" charset="0"/>
              </a:rPr>
              <a:t>Tech</a:t>
            </a: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+mn-ea"/>
              </a:rPr>
              <a:t>nical Analysis</a:t>
            </a: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Arial" panose="020B060402020209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2BC1B-75D4-70A3-FD44-3B0677B23A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3241" y="86360"/>
            <a:ext cx="2099945" cy="669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9241E6-A9E5-3F69-5965-0BB6988BE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7324" y="57203"/>
            <a:ext cx="683895" cy="683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/>
          <p:nvPr/>
        </p:nvSpPr>
        <p:spPr>
          <a:xfrm>
            <a:off x="149796" y="276444"/>
            <a:ext cx="79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-1" y="6334782"/>
          <a:ext cx="12188824" cy="523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218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Corporate Research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Arial" panose="020B0604020202090204" pitchFamily="34" charset="0"/>
                        </a:rPr>
                        <a:t>Tech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+mn-ea"/>
                        </a:rPr>
                        <a:t>nical Analysis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 Bold" panose="02020503050405090304" charset="0"/>
                        <a:cs typeface="Times New Roman Bold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Product Overview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Team Introduction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直接连接符 33822"/>
          <p:cNvSpPr/>
          <p:nvPr/>
        </p:nvSpPr>
        <p:spPr>
          <a:xfrm>
            <a:off x="21049" y="568855"/>
            <a:ext cx="12188825" cy="0"/>
          </a:xfrm>
          <a:prstGeom prst="line">
            <a:avLst/>
          </a:prstGeom>
          <a:ln w="60325" cap="flat" cmpd="thinThick">
            <a:gradFill flip="none" rotWithShape="1">
              <a:gsLst>
                <a:gs pos="15000">
                  <a:srgbClr val="001F60"/>
                </a:gs>
                <a:gs pos="89000">
                  <a:schemeClr val="bg1"/>
                </a:gs>
              </a:gsLst>
              <a:lin ang="0" scaled="1"/>
              <a:tileRect/>
            </a:gra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11910060" y="6029960"/>
            <a:ext cx="26733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>
                <a:latin typeface="Times New Roman" panose="02020503050405090304" charset="0"/>
                <a:cs typeface="Times New Roman" panose="02020503050405090304" charset="0"/>
              </a:rPr>
              <a:t>7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7655" y="690320"/>
            <a:ext cx="6117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基于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TimeGAN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-GA-LSTM 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的金属零件销量预测模型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8872" y="1111609"/>
            <a:ext cx="9606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LSTM</a:t>
            </a:r>
            <a:r>
              <a:rPr lang="zh-CN" altLang="en-US" b="1"/>
              <a:t>（长短期记忆网络）</a:t>
            </a:r>
            <a:br>
              <a:rPr lang="zh-CN" altLang="en-US"/>
            </a:br>
            <a:r>
              <a:rPr lang="zh-CN" altLang="en-US"/>
              <a:t>用于学习金属零件销量的时间序列特征，适用于长期依赖建模，提升基础预测能力。</a:t>
            </a:r>
            <a:endParaRPr lang="en-US" altLang="zh-CN" b="1" dirty="0"/>
          </a:p>
        </p:txBody>
      </p:sp>
      <p:pic>
        <p:nvPicPr>
          <p:cNvPr id="2049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130" b="33046"/>
          <a:stretch>
            <a:fillRect/>
          </a:stretch>
        </p:blipFill>
        <p:spPr bwMode="auto">
          <a:xfrm>
            <a:off x="1133928" y="2288907"/>
            <a:ext cx="4655820" cy="150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5283199" y="1840079"/>
            <a:ext cx="263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LSTM</a:t>
            </a:r>
            <a:r>
              <a:rPr lang="zh-CN" altLang="en-US" dirty="0">
                <a:latin typeface="Times New Roman" panose="02020503050405090304" charset="0"/>
                <a:ea typeface="宋体" pitchFamily="2" charset="-122"/>
                <a:cs typeface="Times New Roman" panose="02020503050405090304" charset="0"/>
              </a:rPr>
              <a:t>模型结构示意图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/>
          <a:srcRect l="22815" t="9970" r="30269" b="8985"/>
          <a:stretch>
            <a:fillRect/>
          </a:stretch>
        </p:blipFill>
        <p:spPr bwMode="auto">
          <a:xfrm>
            <a:off x="809897" y="3793446"/>
            <a:ext cx="2525485" cy="1403985"/>
          </a:xfrm>
          <a:prstGeom prst="rect">
            <a:avLst/>
          </a:prstGeom>
          <a:ln>
            <a:noFill/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6"/>
          <a:srcRect l="7606" t="8187" r="47371" b="7350"/>
          <a:stretch>
            <a:fillRect/>
          </a:stretch>
        </p:blipFill>
        <p:spPr bwMode="auto">
          <a:xfrm>
            <a:off x="3709852" y="3788364"/>
            <a:ext cx="2400662" cy="1383665"/>
          </a:xfrm>
          <a:prstGeom prst="rect">
            <a:avLst/>
          </a:prstGeom>
          <a:ln>
            <a:noFill/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7"/>
          <a:srcRect l="23120" t="8795" r="28932" b="8177"/>
          <a:stretch>
            <a:fillRect/>
          </a:stretch>
        </p:blipFill>
        <p:spPr bwMode="auto">
          <a:xfrm>
            <a:off x="8864597" y="3791538"/>
            <a:ext cx="2540001" cy="1316355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-845458" y="5389593"/>
                <a:ext cx="6117770" cy="411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sepChr m:val=",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5458" y="5389593"/>
                <a:ext cx="6117770" cy="411331"/>
              </a:xfrm>
              <a:prstGeom prst="rect">
                <a:avLst/>
              </a:prstGeom>
              <a:blipFill rotWithShape="1">
                <a:blip r:embed="rId8"/>
                <a:stretch>
                  <a:fillRect l="4" t="-85" r="9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8403771" y="5214035"/>
                <a:ext cx="39769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None/>
                  <a:tabLst>
                    <a:tab pos="2641600" algn="ctr"/>
                    <a:tab pos="527050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itchFamily="2" charset="-122"/>
                        </a:rPr>
                        <m:t>𝜎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</a:rPr>
                                    <m:t>𝑡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itchFamily="2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kern="100" dirty="0">
                  <a:effectLst/>
                  <a:latin typeface="Times New Roman" panose="02020503050405090304" charset="0"/>
                  <a:ea typeface="宋体" pitchFamily="2" charset="-122"/>
                </a:endParaRPr>
              </a:p>
              <a:p>
                <a:pPr algn="just">
                  <a:buNone/>
                  <a:tabLst>
                    <a:tab pos="2641600" algn="ctr"/>
                    <a:tab pos="5270500" algn="r"/>
                  </a:tabLst>
                </a:pPr>
                <a:r>
                  <a:rPr lang="en-US" altLang="zh-CN" kern="100" dirty="0">
                    <a:latin typeface="Times New Roman" panose="02020503050405090304" charset="0"/>
                    <a:ea typeface="宋体" pitchFamily="2" charset="-122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𝑡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𝑂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𝑡</m:t>
                        </m:r>
                      </m:sub>
                    </m:sSub>
                    <m:func>
                      <m:func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itchFamily="2" charset="-122"/>
                          </a:rPr>
                          <m:t>𝑡𝑎𝑛h</m:t>
                        </m:r>
                      </m:fName>
                      <m:e>
                        <m:d>
                          <m:d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itchFamily="2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zh-CN" altLang="zh-CN" sz="1800" kern="100" dirty="0">
                  <a:effectLst/>
                  <a:latin typeface="Times New Roman" panose="0202050305040509030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771" y="5214035"/>
                <a:ext cx="3976914" cy="646331"/>
              </a:xfrm>
              <a:prstGeom prst="rect">
                <a:avLst/>
              </a:prstGeom>
              <a:blipFill rotWithShape="1">
                <a:blip r:embed="rId9"/>
                <a:stretch>
                  <a:fillRect l="-5" t="-8" r="2" b="-6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6"/>
          <a:srcRect l="51677" t="8187" r="2037" b="7350"/>
          <a:stretch>
            <a:fillRect/>
          </a:stretch>
        </p:blipFill>
        <p:spPr bwMode="auto">
          <a:xfrm>
            <a:off x="6197598" y="3781107"/>
            <a:ext cx="2468064" cy="1383665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2830283" y="5149334"/>
                <a:ext cx="6647542" cy="929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𝑡𝑎𝑛h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283" y="5149334"/>
                <a:ext cx="6647542" cy="929037"/>
              </a:xfrm>
              <a:prstGeom prst="rect">
                <a:avLst/>
              </a:prstGeom>
              <a:blipFill rotWithShape="1">
                <a:blip r:embed="rId10"/>
                <a:stretch>
                  <a:fillRect l="-1" t="-13" r="7" b="-25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图片 1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64539" r="11049" b="-108"/>
          <a:stretch>
            <a:fillRect/>
          </a:stretch>
        </p:blipFill>
        <p:spPr bwMode="auto">
          <a:xfrm>
            <a:off x="5921830" y="2423888"/>
            <a:ext cx="5529025" cy="11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49814" y="8207"/>
            <a:ext cx="944591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Arial" panose="020B0604020202090204" pitchFamily="34" charset="0"/>
              </a:rPr>
              <a:t>Tech</a:t>
            </a: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+mn-ea"/>
              </a:rPr>
              <a:t>nical Analysis</a:t>
            </a: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Arial" panose="020B060402020209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3D30B3-4872-C72C-F199-23538C7B2CD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3241" y="86360"/>
            <a:ext cx="2099945" cy="669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E875C5-5EEF-A561-0974-5D889CAC15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77324" y="57203"/>
            <a:ext cx="683895" cy="683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/>
          <p:nvPr/>
        </p:nvSpPr>
        <p:spPr>
          <a:xfrm>
            <a:off x="149796" y="276444"/>
            <a:ext cx="79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24"/>
          <p:cNvSpPr txBox="1"/>
          <p:nvPr/>
        </p:nvSpPr>
        <p:spPr>
          <a:xfrm>
            <a:off x="3954780" y="3993515"/>
            <a:ext cx="4596765" cy="1388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Climate Change: Melting glaciers, rising seas, and rampant disasters devastate ecosystems and health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.</a:t>
            </a:r>
          </a:p>
        </p:txBody>
      </p:sp>
      <p:graphicFrame>
        <p:nvGraphicFramePr>
          <p:cNvPr id="2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-1" y="6334782"/>
          <a:ext cx="12188824" cy="523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218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Corporate Research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Tech</a:t>
                      </a: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nical Analysis</a:t>
                      </a:r>
                      <a:endParaRPr lang="en-US" altLang="zh-CN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Arial" panose="020B0604020202090204" pitchFamily="34" charset="0"/>
                        </a:rPr>
                        <a:t>Product Overview</a:t>
                      </a:r>
                      <a:endParaRPr lang="en-US" altLang="zh-CN" sz="1600" kern="1200" dirty="0">
                        <a:solidFill>
                          <a:schemeClr val="bg1"/>
                        </a:solidFill>
                        <a:latin typeface="Times New Roman Bold" panose="02020503050405090304" charset="0"/>
                        <a:cs typeface="Times New Roman Bold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Team Introduction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直接连接符 33822"/>
          <p:cNvSpPr/>
          <p:nvPr/>
        </p:nvSpPr>
        <p:spPr>
          <a:xfrm>
            <a:off x="21049" y="568855"/>
            <a:ext cx="12188825" cy="0"/>
          </a:xfrm>
          <a:prstGeom prst="line">
            <a:avLst/>
          </a:prstGeom>
          <a:ln w="60325" cap="flat" cmpd="thinThick">
            <a:gradFill flip="none" rotWithShape="1">
              <a:gsLst>
                <a:gs pos="15000">
                  <a:srgbClr val="001F60"/>
                </a:gs>
                <a:gs pos="89000">
                  <a:schemeClr val="bg1"/>
                </a:gs>
              </a:gsLst>
              <a:lin ang="0" scaled="1"/>
              <a:tileRect/>
            </a:gra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49814" y="8207"/>
            <a:ext cx="944591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Arial" panose="020B0604020202090204" pitchFamily="34" charset="0"/>
              </a:rPr>
              <a:t>Product Overview</a:t>
            </a: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+mn-ea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1910060" y="6029960"/>
            <a:ext cx="26733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>
                <a:latin typeface="Times New Roman" panose="02020503050405090304" charset="0"/>
                <a:cs typeface="Times New Roman" panose="02020503050405090304" charset="0"/>
              </a:rPr>
              <a:t>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" y="961390"/>
            <a:ext cx="6843395" cy="4427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255" y="948690"/>
            <a:ext cx="4433570" cy="4433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973241-79EA-4AD7-27DE-661BC3F5354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3241" y="86360"/>
            <a:ext cx="2099945" cy="669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A39A3A-8F5E-9AE9-8DD2-193447E7F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7324" y="57203"/>
            <a:ext cx="683895" cy="683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/>
          <p:nvPr/>
        </p:nvSpPr>
        <p:spPr>
          <a:xfrm>
            <a:off x="149796" y="276444"/>
            <a:ext cx="79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24"/>
          <p:cNvSpPr txBox="1"/>
          <p:nvPr/>
        </p:nvSpPr>
        <p:spPr>
          <a:xfrm>
            <a:off x="3954780" y="3993515"/>
            <a:ext cx="4596765" cy="1388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Climate Change: Melting glaciers, rising seas, and rampant disasters devastate ecosystems and health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503050405090304" charset="0"/>
                <a:cs typeface="Times New Roman" panose="02020503050405090304" charset="0"/>
              </a:rPr>
              <a:t>.</a:t>
            </a:r>
          </a:p>
        </p:txBody>
      </p:sp>
      <p:graphicFrame>
        <p:nvGraphicFramePr>
          <p:cNvPr id="2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-1" y="6334782"/>
          <a:ext cx="12188824" cy="523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218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Corporate Research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Tech</a:t>
                      </a: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nical Analysis</a:t>
                      </a:r>
                      <a:endParaRPr lang="en-US" altLang="zh-CN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 Bold" panose="02020503050405090304" charset="0"/>
                          <a:cs typeface="Times New Roman Bold" panose="02020503050405090304" charset="0"/>
                          <a:sym typeface="Arial" panose="020B0604020202090204" pitchFamily="34" charset="0"/>
                        </a:rPr>
                        <a:t>Product Overview</a:t>
                      </a:r>
                      <a:endParaRPr lang="en-US" altLang="zh-CN" sz="1600" kern="1200" dirty="0">
                        <a:solidFill>
                          <a:schemeClr val="bg1"/>
                        </a:solidFill>
                        <a:latin typeface="Times New Roman Bold" panose="02020503050405090304" charset="0"/>
                        <a:cs typeface="Times New Roman Bold" panose="0202050305040509030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Arial" panose="020B0604020202090204" pitchFamily="34" charset="0"/>
                        </a:rPr>
                        <a:t>Business Analysis</a:t>
                      </a:r>
                      <a:endParaRPr lang="en-US" altLang="zh-CN" sz="16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Times New Roman" panose="02020503050405090304" charset="0"/>
                        <a:cs typeface="Times New Roman" panose="02020503050405090304" charset="0"/>
                        <a:sym typeface="Arial" panose="020B060402020209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Vision and Strategic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503050405090304" charset="0"/>
                          <a:cs typeface="Times New Roman" panose="02020503050405090304" charset="0"/>
                          <a:sym typeface="+mn-ea"/>
                        </a:rPr>
                        <a:t>Team Introduction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直接连接符 33822"/>
          <p:cNvSpPr/>
          <p:nvPr/>
        </p:nvSpPr>
        <p:spPr>
          <a:xfrm>
            <a:off x="21049" y="568855"/>
            <a:ext cx="12188825" cy="0"/>
          </a:xfrm>
          <a:prstGeom prst="line">
            <a:avLst/>
          </a:prstGeom>
          <a:ln w="60325" cap="flat" cmpd="thinThick">
            <a:gradFill flip="none" rotWithShape="1">
              <a:gsLst>
                <a:gs pos="15000">
                  <a:srgbClr val="001F60"/>
                </a:gs>
                <a:gs pos="89000">
                  <a:schemeClr val="bg1"/>
                </a:gs>
              </a:gsLst>
              <a:lin ang="0" scaled="1"/>
              <a:tileRect/>
            </a:gra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49814" y="8207"/>
            <a:ext cx="944591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53C8C"/>
                </a:solidFill>
                <a:latin typeface="Times New Roman Bold" panose="02020503050405090304" charset="0"/>
                <a:ea typeface="思源黑体 CN Regular" panose="020B0500000000000000" pitchFamily="34" charset="-122"/>
                <a:cs typeface="Times New Roman Bold" panose="02020503050405090304" charset="0"/>
                <a:sym typeface="Arial" panose="020B0604020202090204" pitchFamily="34" charset="0"/>
              </a:rPr>
              <a:t>Product Overview</a:t>
            </a:r>
            <a:endParaRPr lang="zh-CN" altLang="en-US" sz="2800" b="1" dirty="0">
              <a:solidFill>
                <a:srgbClr val="053C8C"/>
              </a:solidFill>
              <a:latin typeface="Times New Roman Bold" panose="02020503050405090304" charset="0"/>
              <a:ea typeface="思源黑体 CN Regular" panose="020B05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1859895" y="6029960"/>
            <a:ext cx="317500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00">
                <a:latin typeface="Times New Roman" panose="02020503050405090304" charset="0"/>
                <a:cs typeface="Times New Roman" panose="02020503050405090304" charset="0"/>
              </a:rPr>
              <a:t>9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55" y="1060450"/>
            <a:ext cx="5641340" cy="4321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495" y="1060450"/>
            <a:ext cx="5644515" cy="43218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7099E7-87A6-C08D-1678-2166AECF216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3241" y="86360"/>
            <a:ext cx="2099945" cy="669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A69752-9E5C-610E-536C-C729752F1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7324" y="57203"/>
            <a:ext cx="683895" cy="6838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25586614173227,&quot;left&quot;:-33.8,&quot;top&quot;:49.14413385826772,&quot;width&quot;:959.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25586614173227,&quot;left&quot;:-33.8,&quot;top&quot;:49.14413385826772,&quot;width&quot;:959.7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25586614173227,&quot;left&quot;:-33.8,&quot;top&quot;:49.14413385826772,&quot;width&quot;:959.7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30*336"/>
  <p:tag name="TABLE_ENDDRAG_RECT" val="45*86*830*33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30*336"/>
  <p:tag name="TABLE_ENDDRAG_RECT" val="45*86*830*3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30*336"/>
  <p:tag name="TABLE_ENDDRAG_RECT" val="45*86*830*33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30*336"/>
  <p:tag name="TABLE_ENDDRAG_RECT" val="45*86*830*33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30*336"/>
  <p:tag name="TABLE_ENDDRAG_RECT" val="45*86*830*33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30*336"/>
  <p:tag name="TABLE_ENDDRAG_RECT" val="45*86*830*33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30*336"/>
  <p:tag name="TABLE_ENDDRAG_RECT" val="45*86*830*33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30*336"/>
  <p:tag name="TABLE_ENDDRAG_RECT" val="45*86*830*3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1.08503937007873,&quot;left&quot;:360.0871653543307,&quot;top&quot;:115.99866141732284,&quot;width&quot;:571.3128346456693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927</Words>
  <Application>Microsoft Office PowerPoint</Application>
  <PresentationFormat>宽屏</PresentationFormat>
  <Paragraphs>195</Paragraphs>
  <Slides>14</Slides>
  <Notes>12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Times New Roman Bold</vt:lpstr>
      <vt:lpstr>宋体</vt:lpstr>
      <vt:lpstr>Calibri</vt:lpstr>
      <vt:lpstr>Yu Gothic Light</vt:lpstr>
      <vt:lpstr>Yu Gothic</vt:lpstr>
      <vt:lpstr>微软雅黑</vt:lpstr>
      <vt:lpstr>Times New Roman</vt:lpstr>
      <vt:lpstr>Cambria Math</vt:lpstr>
      <vt:lpstr>Wingdings</vt:lpstr>
      <vt:lpstr>思源黑体 CN Light</vt:lpstr>
      <vt:lpstr>WPS</vt:lpstr>
      <vt:lpstr>Office theme</vt:lpstr>
      <vt:lpstr>1_Office テーマ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鹏程 沈</cp:lastModifiedBy>
  <cp:revision>12</cp:revision>
  <dcterms:created xsi:type="dcterms:W3CDTF">2025-07-25T11:27:56Z</dcterms:created>
  <dcterms:modified xsi:type="dcterms:W3CDTF">2025-07-25T11:34:12Z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2052-6.2.1.8344</vt:lpwstr>
  </property>
  <property fmtid="{D5CDD505-2E9C-101B-9397-08002B2CF9AE}" pid="3" name="ICV">
    <vt:lpwstr>4D68813F0F4A093F3C6A8368E8B72973_43</vt:lpwstr>
  </property>
</Properties>
</file>